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75" r:id="rId3"/>
    <p:sldId id="278" r:id="rId4"/>
    <p:sldId id="265" r:id="rId5"/>
    <p:sldId id="266" r:id="rId6"/>
    <p:sldId id="267" r:id="rId7"/>
    <p:sldId id="268" r:id="rId8"/>
    <p:sldId id="277"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F90F1-45FC-42B3-B919-ACEC2B7793C9}" v="600" dt="2022-10-05T15:18:55.106"/>
    <p1510:client id="{2B993B42-8EE1-432C-F7EA-3655F0DC4D8D}" v="12" dt="2020-09-07T07:35:12.490"/>
    <p1510:client id="{4AEA5CC8-45E0-41D1-BA5E-1746FA595DD5}" v="910" dt="2022-10-06T14:08:09.150"/>
    <p1510:client id="{662126C5-36C1-46E9-B406-99AEE25B274C}" v="297" dt="2022-10-07T12:34:31.039"/>
    <p1510:client id="{7D1FD3F9-5506-4F4A-B7CF-C84FE3F8E451}" v="23" dt="2022-10-09T15:56:01.313"/>
    <p1510:client id="{87F470EC-CBAB-4602-AF6C-3FD8C8F4E9B6}" v="841" dt="2022-10-04T21:55:57.366"/>
    <p1510:client id="{885429B5-F8CD-4FD9-AD2E-6290FA9686AA}" v="730" dt="2022-10-06T22:31:57.184"/>
    <p1510:client id="{8E7F7A6A-DD7A-46F0-AA25-784BADC3AFF0}" v="623" dt="2022-10-05T22:51:12.884"/>
    <p1510:client id="{C677D190-260A-4232-A14A-4A3B37E1A6E9}" v="2909" dt="2022-10-04T10:49:28.318"/>
    <p1510:client id="{C6E7055E-749E-4C19-A852-983722E1DEA1}" v="53" dt="2022-10-04T11:29:04.575"/>
    <p1510:client id="{D0CEF3CD-9312-4E13-9675-41D242CF114A}" v="837" dt="2022-10-04T16:01:41.59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AA0E0-F4D9-4595-B410-F874B3CA970B}" type="datetimeFigureOut">
              <a:rPr lang="it-IT" smtClean="0"/>
              <a:t>09/10/2022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63FF4-DCBB-445D-90A3-E1104E789FD2}" type="slidenum">
              <a:rPr lang="it-IT" smtClean="0"/>
              <a:t>‹N›</a:t>
            </a:fld>
            <a:endParaRPr lang="it-IT"/>
          </a:p>
        </p:txBody>
      </p:sp>
    </p:spTree>
    <p:extLst>
      <p:ext uri="{BB962C8B-B14F-4D97-AF65-F5344CB8AC3E}">
        <p14:creationId xmlns:p14="http://schemas.microsoft.com/office/powerpoint/2010/main" val="11368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1</a:t>
            </a:fld>
            <a:endParaRPr lang="it-IT"/>
          </a:p>
        </p:txBody>
      </p:sp>
    </p:spTree>
    <p:extLst>
      <p:ext uri="{BB962C8B-B14F-4D97-AF65-F5344CB8AC3E}">
        <p14:creationId xmlns:p14="http://schemas.microsoft.com/office/powerpoint/2010/main" val="42023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2</a:t>
            </a:fld>
            <a:endParaRPr lang="it-IT"/>
          </a:p>
        </p:txBody>
      </p:sp>
    </p:spTree>
    <p:extLst>
      <p:ext uri="{BB962C8B-B14F-4D97-AF65-F5344CB8AC3E}">
        <p14:creationId xmlns:p14="http://schemas.microsoft.com/office/powerpoint/2010/main" val="14350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3</a:t>
            </a:fld>
            <a:endParaRPr lang="it-IT"/>
          </a:p>
        </p:txBody>
      </p:sp>
    </p:spTree>
    <p:extLst>
      <p:ext uri="{BB962C8B-B14F-4D97-AF65-F5344CB8AC3E}">
        <p14:creationId xmlns:p14="http://schemas.microsoft.com/office/powerpoint/2010/main" val="83847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4</a:t>
            </a:fld>
            <a:endParaRPr lang="it-IT"/>
          </a:p>
        </p:txBody>
      </p:sp>
    </p:spTree>
    <p:extLst>
      <p:ext uri="{BB962C8B-B14F-4D97-AF65-F5344CB8AC3E}">
        <p14:creationId xmlns:p14="http://schemas.microsoft.com/office/powerpoint/2010/main" val="181167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5</a:t>
            </a:fld>
            <a:endParaRPr lang="it-IT"/>
          </a:p>
        </p:txBody>
      </p:sp>
    </p:spTree>
    <p:extLst>
      <p:ext uri="{BB962C8B-B14F-4D97-AF65-F5344CB8AC3E}">
        <p14:creationId xmlns:p14="http://schemas.microsoft.com/office/powerpoint/2010/main" val="410151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6</a:t>
            </a:fld>
            <a:endParaRPr lang="it-IT"/>
          </a:p>
        </p:txBody>
      </p:sp>
    </p:spTree>
    <p:extLst>
      <p:ext uri="{BB962C8B-B14F-4D97-AF65-F5344CB8AC3E}">
        <p14:creationId xmlns:p14="http://schemas.microsoft.com/office/powerpoint/2010/main" val="111731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7</a:t>
            </a:fld>
            <a:endParaRPr lang="it-IT"/>
          </a:p>
        </p:txBody>
      </p:sp>
    </p:spTree>
    <p:extLst>
      <p:ext uri="{BB962C8B-B14F-4D97-AF65-F5344CB8AC3E}">
        <p14:creationId xmlns:p14="http://schemas.microsoft.com/office/powerpoint/2010/main" val="396757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E63FF4-DCBB-445D-90A3-E1104E789FD2}" type="slidenum">
              <a:rPr lang="it-IT" smtClean="0"/>
              <a:t>8</a:t>
            </a:fld>
            <a:endParaRPr lang="it-IT"/>
          </a:p>
        </p:txBody>
      </p:sp>
    </p:spTree>
    <p:extLst>
      <p:ext uri="{BB962C8B-B14F-4D97-AF65-F5344CB8AC3E}">
        <p14:creationId xmlns:p14="http://schemas.microsoft.com/office/powerpoint/2010/main" val="416349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8E8D1CD-0C58-4C62-8C86-578991B7AAB7}" type="datetime1">
              <a:rPr lang="it-IT" smtClean="0"/>
              <a:t>09/10/2022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284002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E124490-FF00-479F-AA0B-151A297816C4}" type="datetime1">
              <a:rPr lang="it-IT" smtClean="0"/>
              <a:t>09/10/2022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114442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665895-8E0F-4012-AC3B-3D89BD29DDBE}" type="datetime1">
              <a:rPr lang="it-IT" smtClean="0"/>
              <a:t>09/10/2022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382367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5E1B5B6-DB61-4E24-BC15-7D92455C81F2}" type="datetime1">
              <a:rPr lang="it-IT" smtClean="0"/>
              <a:t>09/10/2022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25226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799ED9A-1C4F-422D-A0C8-D4DA7607B319}" type="datetime1">
              <a:rPr lang="it-IT" smtClean="0"/>
              <a:t>09/10/2022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341800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2E0D33B-7177-4C64-A77E-1E04544B6717}" type="datetime1">
              <a:rPr lang="it-IT" smtClean="0"/>
              <a:t>09/10/2022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2820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C154B72-4A72-4A6C-9F22-058067D2203B}" type="datetime1">
              <a:rPr lang="it-IT" smtClean="0"/>
              <a:t>09/10/2022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80427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02173F4-835E-4C96-B88C-A2978D797D67}" type="datetime1">
              <a:rPr lang="it-IT" smtClean="0"/>
              <a:t>09/10/2022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46201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76022B-9C5E-49A3-B6FA-020576C45A36}" type="datetime1">
              <a:rPr lang="it-IT" smtClean="0"/>
              <a:t>09/10/2022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16620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29FE9A4-018B-41C7-8446-46C2C82FF02B}" type="datetime1">
              <a:rPr lang="it-IT" smtClean="0"/>
              <a:t>09/10/2022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351675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2FDFDA6-B5F6-458C-ACD8-255DF7D252E3}" type="datetime1">
              <a:rPr lang="it-IT" smtClean="0"/>
              <a:t>09/10/2022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7A42BF-FB0D-42CD-B747-984691BFF700}" type="slidenum">
              <a:rPr lang="it-IT" smtClean="0"/>
              <a:t>‹N›</a:t>
            </a:fld>
            <a:endParaRPr lang="it-IT"/>
          </a:p>
        </p:txBody>
      </p:sp>
    </p:spTree>
    <p:extLst>
      <p:ext uri="{BB962C8B-B14F-4D97-AF65-F5344CB8AC3E}">
        <p14:creationId xmlns:p14="http://schemas.microsoft.com/office/powerpoint/2010/main" val="293342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4E89D-9D85-4849-8C65-BA85BD0A2227}" type="datetime1">
              <a:rPr lang="it-IT" smtClean="0"/>
              <a:t>09/10/2022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A42BF-FB0D-42CD-B747-984691BFF700}" type="slidenum">
              <a:rPr lang="it-IT" smtClean="0"/>
              <a:t>‹N›</a:t>
            </a:fld>
            <a:endParaRPr lang="it-IT"/>
          </a:p>
        </p:txBody>
      </p:sp>
    </p:spTree>
    <p:extLst>
      <p:ext uri="{BB962C8B-B14F-4D97-AF65-F5344CB8AC3E}">
        <p14:creationId xmlns:p14="http://schemas.microsoft.com/office/powerpoint/2010/main" val="89048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gi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Inquinamento</a:t>
            </a:r>
            <a:endParaRPr lang="it-IT" dirty="0"/>
          </a:p>
        </p:txBody>
      </p:sp>
      <p:sp>
        <p:nvSpPr>
          <p:cNvPr id="3" name="Segnaposto contenuto 2"/>
          <p:cNvSpPr>
            <a:spLocks noGrp="1"/>
          </p:cNvSpPr>
          <p:nvPr>
            <p:ph idx="1"/>
          </p:nvPr>
        </p:nvSpPr>
        <p:spPr>
          <a:xfrm>
            <a:off x="1115617" y="1207216"/>
            <a:ext cx="7151323" cy="5651714"/>
          </a:xfrm>
        </p:spPr>
        <p:txBody>
          <a:bodyPr vert="horz" lIns="91440" tIns="45720" rIns="91440" bIns="45720" rtlCol="0" anchor="t">
            <a:normAutofit/>
          </a:bodyPr>
          <a:lstStyle/>
          <a:p>
            <a:pPr>
              <a:spcBef>
                <a:spcPts val="480"/>
              </a:spcBef>
            </a:pPr>
            <a:r>
              <a:rPr lang="it-IT" sz="1800" b="1" dirty="0">
                <a:latin typeface="Comic Sans MS"/>
              </a:rPr>
              <a:t>Ambiente:</a:t>
            </a:r>
            <a:r>
              <a:rPr lang="it-IT" sz="1800" dirty="0">
                <a:latin typeface="Comic Sans MS"/>
              </a:rPr>
              <a:t> un sistema complesso costituito da fattori fisici, chimici e biologici, da elementi viventi e non viventi, nonché dalle loro relazioni, in cui sono immersi tutti gli organismi.</a:t>
            </a:r>
            <a:endParaRPr lang="it-IT" dirty="0"/>
          </a:p>
          <a:p>
            <a:pPr>
              <a:spcBef>
                <a:spcPts val="480"/>
              </a:spcBef>
            </a:pPr>
            <a:endParaRPr lang="it-IT" sz="1800" dirty="0">
              <a:latin typeface="Comic Sans MS"/>
            </a:endParaRPr>
          </a:p>
          <a:p>
            <a:pPr>
              <a:spcBef>
                <a:spcPts val="480"/>
              </a:spcBef>
            </a:pPr>
            <a:r>
              <a:rPr lang="it-IT" sz="1800" b="1" dirty="0">
                <a:latin typeface="Comic Sans MS"/>
              </a:rPr>
              <a:t>Inquinamento:</a:t>
            </a:r>
            <a:r>
              <a:rPr lang="it-IT" sz="1800" dirty="0">
                <a:latin typeface="Comic Sans MS"/>
              </a:rPr>
              <a:t> qualsiasi modificazione dell'ambiente dovuta all’introduzione di sostanze che costituiscono un pericolo per la salute umana o per la qualità stessa dell’ambiente e i suoi usi legittimi oppure tali da ledere beni materiali.</a:t>
            </a:r>
            <a:endParaRPr lang="it-IT"/>
          </a:p>
          <a:p>
            <a:pPr>
              <a:spcBef>
                <a:spcPts val="480"/>
              </a:spcBef>
            </a:pPr>
            <a:endParaRPr lang="it-IT" sz="1800" dirty="0">
              <a:latin typeface="Comic Sans MS"/>
            </a:endParaRPr>
          </a:p>
          <a:p>
            <a:pPr>
              <a:spcBef>
                <a:spcPts val="480"/>
              </a:spcBef>
            </a:pPr>
            <a:r>
              <a:rPr lang="it-IT" sz="1800" b="1" dirty="0">
                <a:latin typeface="Comic Sans MS"/>
              </a:rPr>
              <a:t>Sorgenti:</a:t>
            </a:r>
            <a:r>
              <a:rPr lang="it-IT" sz="1800" dirty="0">
                <a:latin typeface="Comic Sans MS"/>
              </a:rPr>
              <a:t> antropogeniche (traffico veicolare, riscaldamento domestico, emissioni industriali), biogeniche (emissioni da parte di piante e animali), geogeniche (vulcani, fulmini).</a:t>
            </a:r>
            <a:endParaRPr lang="it-IT" sz="1800">
              <a:cs typeface="Calibri"/>
            </a:endParaRPr>
          </a:p>
          <a:p>
            <a:pPr marL="0" indent="0">
              <a:spcBef>
                <a:spcPts val="480"/>
              </a:spcBef>
              <a:buNone/>
            </a:pPr>
            <a:endParaRPr lang="it-IT" sz="1800" dirty="0">
              <a:latin typeface="Comic Sans MS"/>
            </a:endParaRPr>
          </a:p>
          <a:p>
            <a:pPr>
              <a:spcBef>
                <a:spcPts val="480"/>
              </a:spcBef>
            </a:pPr>
            <a:endParaRPr lang="it-IT" sz="1800" dirty="0">
              <a:latin typeface="Comic Sans MS"/>
              <a:cs typeface="Calibri"/>
            </a:endParaRPr>
          </a:p>
          <a:p>
            <a:pPr marL="0" indent="0">
              <a:spcBef>
                <a:spcPts val="480"/>
              </a:spcBef>
              <a:buNone/>
            </a:pPr>
            <a:endParaRPr lang="it-IT" sz="1800" dirty="0">
              <a:latin typeface="Comic Sans MS" pitchFamily="66" charset="0"/>
              <a:cs typeface="Calibri"/>
            </a:endParaRPr>
          </a:p>
          <a:p>
            <a:pPr>
              <a:spcBef>
                <a:spcPts val="480"/>
              </a:spcBef>
            </a:pPr>
            <a:endParaRPr lang="it-IT" sz="1800" baseline="-25000" dirty="0">
              <a:latin typeface="Comic Sans MS" pitchFamily="66" charset="0"/>
              <a:cs typeface="Calibri"/>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1</a:t>
            </a:fld>
            <a:endParaRPr lang="it-IT" dirty="0"/>
          </a:p>
        </p:txBody>
      </p:sp>
      <p:pic>
        <p:nvPicPr>
          <p:cNvPr id="7" name="Immagine 14">
            <a:extLst>
              <a:ext uri="{FF2B5EF4-FFF2-40B4-BE49-F238E27FC236}">
                <a16:creationId xmlns:a16="http://schemas.microsoft.com/office/drawing/2014/main" id="{4A7B0990-365F-B24A-5A19-D79171512941}"/>
              </a:ext>
            </a:extLst>
          </p:cNvPr>
          <p:cNvPicPr>
            <a:picLocks noChangeAspect="1"/>
          </p:cNvPicPr>
          <p:nvPr/>
        </p:nvPicPr>
        <p:blipFill>
          <a:blip r:embed="rId4"/>
          <a:stretch>
            <a:fillRect/>
          </a:stretch>
        </p:blipFill>
        <p:spPr>
          <a:xfrm>
            <a:off x="8464731" y="81457"/>
            <a:ext cx="600892" cy="869051"/>
          </a:xfrm>
          <a:prstGeom prst="rect">
            <a:avLst/>
          </a:prstGeom>
        </p:spPr>
      </p:pic>
      <p:pic>
        <p:nvPicPr>
          <p:cNvPr id="6" name="Immagine 9" descr="Immagine che contiene erba, esterni, campo, pascolo&#10;&#10;Descrizione generata automaticamente">
            <a:extLst>
              <a:ext uri="{FF2B5EF4-FFF2-40B4-BE49-F238E27FC236}">
                <a16:creationId xmlns:a16="http://schemas.microsoft.com/office/drawing/2014/main" id="{533B8BA9-5AFB-DB64-7F48-4BA6C4A744A7}"/>
              </a:ext>
            </a:extLst>
          </p:cNvPr>
          <p:cNvPicPr>
            <a:picLocks noChangeAspect="1"/>
          </p:cNvPicPr>
          <p:nvPr/>
        </p:nvPicPr>
        <p:blipFill>
          <a:blip r:embed="rId5"/>
          <a:stretch>
            <a:fillRect/>
          </a:stretch>
        </p:blipFill>
        <p:spPr>
          <a:xfrm>
            <a:off x="3004459" y="5046836"/>
            <a:ext cx="3252651" cy="1806592"/>
          </a:xfrm>
          <a:prstGeom prst="rect">
            <a:avLst/>
          </a:prstGeom>
        </p:spPr>
      </p:pic>
    </p:spTree>
    <p:extLst>
      <p:ext uri="{BB962C8B-B14F-4D97-AF65-F5344CB8AC3E}">
        <p14:creationId xmlns:p14="http://schemas.microsoft.com/office/powerpoint/2010/main" val="124161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Aria</a:t>
            </a:r>
            <a:endParaRPr lang="it-IT" dirty="0">
              <a:cs typeface="Calibri"/>
            </a:endParaRPr>
          </a:p>
        </p:txBody>
      </p:sp>
      <p:sp>
        <p:nvSpPr>
          <p:cNvPr id="3" name="Segnaposto contenuto 2"/>
          <p:cNvSpPr>
            <a:spLocks noGrp="1"/>
          </p:cNvSpPr>
          <p:nvPr>
            <p:ph idx="1"/>
          </p:nvPr>
        </p:nvSpPr>
        <p:spPr>
          <a:xfrm>
            <a:off x="1115617" y="1272530"/>
            <a:ext cx="7386452" cy="5586400"/>
          </a:xfrm>
        </p:spPr>
        <p:txBody>
          <a:bodyPr vert="horz" lIns="91440" tIns="45720" rIns="91440" bIns="45720" rtlCol="0" anchor="t">
            <a:normAutofit/>
          </a:bodyPr>
          <a:lstStyle/>
          <a:p>
            <a:pPr>
              <a:spcBef>
                <a:spcPts val="480"/>
              </a:spcBef>
            </a:pPr>
            <a:r>
              <a:rPr lang="it-IT" sz="1800" dirty="0">
                <a:latin typeface="Comic Sans MS"/>
                <a:cs typeface="Calibri"/>
              </a:rPr>
              <a:t>Composizione dell'atmosfera: azoto (78%), ossigeno (21%), argon (≃1%), anidride carbonica (0,04%), componenti in traccia gassosi (neon, elio, metano...) e solidi (pulviscolo atmosferico).</a:t>
            </a:r>
          </a:p>
          <a:p>
            <a:pPr>
              <a:spcBef>
                <a:spcPts val="480"/>
              </a:spcBef>
            </a:pPr>
            <a:r>
              <a:rPr lang="it-IT" sz="1800" dirty="0">
                <a:latin typeface="Comic Sans MS"/>
                <a:cs typeface="Calibri"/>
              </a:rPr>
              <a:t>Le concentrazioni di vapore acqueo (0-4% nella troposfera) sono variabili; pertanto si indicano le proprietà dell'aria privata del vapore acqueo, che viene detta "aria secca", altrimenti si parla di "aria umida".</a:t>
            </a:r>
            <a:endParaRPr lang="it-IT"/>
          </a:p>
          <a:p>
            <a:pPr>
              <a:spcBef>
                <a:spcPts val="480"/>
              </a:spcBef>
            </a:pPr>
            <a:endParaRPr lang="it-IT" sz="1800" dirty="0">
              <a:latin typeface="Comic Sans MS"/>
              <a:cs typeface="Calibri"/>
            </a:endParaRPr>
          </a:p>
          <a:p>
            <a:pPr>
              <a:spcBef>
                <a:spcPts val="480"/>
              </a:spcBef>
            </a:pPr>
            <a:r>
              <a:rPr lang="it-IT" sz="1800" dirty="0">
                <a:latin typeface="Comic Sans MS"/>
                <a:cs typeface="Calibri"/>
              </a:rPr>
              <a:t>Particolato atmosferico (PM10): particelle con un diametro aerodinamico sotto i 10 µm in sospensione nell'aria. </a:t>
            </a:r>
            <a:endParaRPr lang="it-IT">
              <a:cs typeface="Calibri"/>
            </a:endParaRPr>
          </a:p>
          <a:p>
            <a:pPr>
              <a:spcBef>
                <a:spcPts val="480"/>
              </a:spcBef>
            </a:pPr>
            <a:r>
              <a:rPr lang="it-IT" sz="1800" dirty="0">
                <a:latin typeface="Comic Sans MS"/>
                <a:cs typeface="Calibri"/>
              </a:rPr>
              <a:t>È composto da ossidi di metalli e semimetalli, sali inorganici, composti organici volatili, carbonio elementare, vapore acqueo. </a:t>
            </a:r>
          </a:p>
          <a:p>
            <a:pPr>
              <a:spcBef>
                <a:spcPts val="480"/>
              </a:spcBef>
            </a:pPr>
            <a:r>
              <a:rPr lang="it-IT" sz="1800" dirty="0">
                <a:latin typeface="Comic Sans MS"/>
                <a:cs typeface="Calibri"/>
              </a:rPr>
              <a:t>Le particelle fini si depositano nella regione polmonare veicolando composti tossici.</a:t>
            </a:r>
            <a:endParaRPr lang="it-IT" dirty="0"/>
          </a:p>
          <a:p>
            <a:pPr>
              <a:spcBef>
                <a:spcPts val="480"/>
              </a:spcBef>
            </a:pPr>
            <a:endParaRPr lang="it-IT" sz="1800" dirty="0">
              <a:latin typeface="Comic Sans MS"/>
              <a:cs typeface="Calibri"/>
            </a:endParaRPr>
          </a:p>
          <a:p>
            <a:pPr marL="0" indent="0">
              <a:spcBef>
                <a:spcPts val="480"/>
              </a:spcBef>
              <a:buNone/>
            </a:pPr>
            <a:endParaRPr lang="it-IT" sz="1800" dirty="0">
              <a:latin typeface="Comic Sans MS" pitchFamily="66" charset="0"/>
              <a:cs typeface="Calibri"/>
            </a:endParaRPr>
          </a:p>
          <a:p>
            <a:pPr>
              <a:spcBef>
                <a:spcPts val="480"/>
              </a:spcBef>
            </a:pPr>
            <a:endParaRPr lang="it-IT" sz="1800" baseline="-25000" dirty="0">
              <a:latin typeface="Comic Sans MS" pitchFamily="66" charset="0"/>
              <a:cs typeface="Calibri"/>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2</a:t>
            </a:fld>
            <a:endParaRPr lang="it-IT" dirty="0"/>
          </a:p>
        </p:txBody>
      </p:sp>
      <p:pic>
        <p:nvPicPr>
          <p:cNvPr id="7" name="Immagine 14">
            <a:extLst>
              <a:ext uri="{FF2B5EF4-FFF2-40B4-BE49-F238E27FC236}">
                <a16:creationId xmlns:a16="http://schemas.microsoft.com/office/drawing/2014/main" id="{4A7B0990-365F-B24A-5A19-D79171512941}"/>
              </a:ext>
            </a:extLst>
          </p:cNvPr>
          <p:cNvPicPr>
            <a:picLocks noChangeAspect="1"/>
          </p:cNvPicPr>
          <p:nvPr/>
        </p:nvPicPr>
        <p:blipFill>
          <a:blip r:embed="rId4"/>
          <a:stretch>
            <a:fillRect/>
          </a:stretch>
        </p:blipFill>
        <p:spPr>
          <a:xfrm>
            <a:off x="8464731" y="81457"/>
            <a:ext cx="600892" cy="869051"/>
          </a:xfrm>
          <a:prstGeom prst="rect">
            <a:avLst/>
          </a:prstGeom>
        </p:spPr>
      </p:pic>
    </p:spTree>
    <p:extLst>
      <p:ext uri="{BB962C8B-B14F-4D97-AF65-F5344CB8AC3E}">
        <p14:creationId xmlns:p14="http://schemas.microsoft.com/office/powerpoint/2010/main" val="201958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Acque</a:t>
            </a:r>
            <a:endParaRPr lang="it-IT" dirty="0"/>
          </a:p>
        </p:txBody>
      </p:sp>
      <p:sp>
        <p:nvSpPr>
          <p:cNvPr id="3" name="Segnaposto contenuto 2"/>
          <p:cNvSpPr>
            <a:spLocks noGrp="1"/>
          </p:cNvSpPr>
          <p:nvPr>
            <p:ph idx="1"/>
          </p:nvPr>
        </p:nvSpPr>
        <p:spPr>
          <a:xfrm>
            <a:off x="1115617" y="1168028"/>
            <a:ext cx="7647710" cy="5690902"/>
          </a:xfrm>
        </p:spPr>
        <p:txBody>
          <a:bodyPr vert="horz" lIns="91440" tIns="45720" rIns="91440" bIns="45720" rtlCol="0" anchor="t">
            <a:normAutofit/>
          </a:bodyPr>
          <a:lstStyle/>
          <a:p>
            <a:pPr>
              <a:spcBef>
                <a:spcPts val="480"/>
              </a:spcBef>
            </a:pPr>
            <a:r>
              <a:rPr lang="it-IT" sz="1800" dirty="0">
                <a:latin typeface="Comic Sans MS"/>
                <a:cs typeface="Calibri"/>
              </a:rPr>
              <a:t>Le deposizioni acide sono dovute a reazioni atmosferiche i cui prodotti ricadono al suolo; se la ricaduta è dovuta a precipitazioni sono dette "deposizioni acide umide".</a:t>
            </a:r>
            <a:endParaRPr lang="it-IT" dirty="0"/>
          </a:p>
          <a:p>
            <a:pPr>
              <a:spcBef>
                <a:spcPts val="480"/>
              </a:spcBef>
            </a:pPr>
            <a:r>
              <a:rPr lang="it-IT" sz="1800" dirty="0">
                <a:latin typeface="Comic Sans MS"/>
                <a:cs typeface="Calibri"/>
              </a:rPr>
              <a:t>Le deposizioni mediate da acqua atmosferica sono naturalmente acide (per effetto della CO</a:t>
            </a:r>
            <a:r>
              <a:rPr lang="it-IT" sz="1800" baseline="-25000" dirty="0">
                <a:latin typeface="Comic Sans MS"/>
                <a:cs typeface="Calibri"/>
              </a:rPr>
              <a:t>2</a:t>
            </a:r>
            <a:r>
              <a:rPr lang="it-IT" sz="1800" dirty="0">
                <a:latin typeface="Comic Sans MS"/>
                <a:cs typeface="Calibri"/>
              </a:rPr>
              <a:t>). </a:t>
            </a:r>
            <a:endParaRPr lang="it-IT">
              <a:latin typeface="Calibri"/>
              <a:cs typeface="Calibri"/>
            </a:endParaRPr>
          </a:p>
          <a:p>
            <a:pPr>
              <a:spcBef>
                <a:spcPts val="480"/>
              </a:spcBef>
            </a:pPr>
            <a:r>
              <a:rPr lang="it-IT" sz="1800" dirty="0">
                <a:latin typeface="Comic Sans MS"/>
                <a:cs typeface="Calibri"/>
              </a:rPr>
              <a:t>In presenza di NO</a:t>
            </a:r>
            <a:r>
              <a:rPr lang="it-IT" sz="1800" baseline="-25000" dirty="0">
                <a:latin typeface="Comic Sans MS"/>
                <a:cs typeface="Calibri"/>
              </a:rPr>
              <a:t>x</a:t>
            </a:r>
            <a:r>
              <a:rPr lang="it-IT" sz="1800" dirty="0">
                <a:latin typeface="Comic Sans MS"/>
                <a:cs typeface="Calibri"/>
              </a:rPr>
              <a:t> e </a:t>
            </a:r>
            <a:r>
              <a:rPr lang="it-IT" sz="1800" dirty="0" err="1">
                <a:latin typeface="Comic Sans MS"/>
                <a:cs typeface="Calibri"/>
              </a:rPr>
              <a:t>SO</a:t>
            </a:r>
            <a:r>
              <a:rPr lang="it-IT" sz="1800" baseline="-25000" dirty="0" err="1">
                <a:latin typeface="Comic Sans MS"/>
                <a:cs typeface="Calibri"/>
              </a:rPr>
              <a:t>x</a:t>
            </a:r>
            <a:r>
              <a:rPr lang="it-IT" sz="1800" dirty="0">
                <a:latin typeface="Comic Sans MS"/>
                <a:cs typeface="Calibri"/>
              </a:rPr>
              <a:t> si ha la formazione di composti acidi (HNO</a:t>
            </a:r>
            <a:r>
              <a:rPr lang="it-IT" sz="1800" baseline="-25000" dirty="0">
                <a:latin typeface="Comic Sans MS"/>
                <a:cs typeface="Calibri"/>
              </a:rPr>
              <a:t>3 </a:t>
            </a:r>
            <a:r>
              <a:rPr lang="it-IT" sz="1800" dirty="0">
                <a:latin typeface="Comic Sans MS"/>
                <a:cs typeface="Calibri"/>
              </a:rPr>
              <a:t>e H</a:t>
            </a:r>
            <a:r>
              <a:rPr lang="it-IT" sz="1800" baseline="-25000" dirty="0">
                <a:latin typeface="Comic Sans MS"/>
                <a:cs typeface="Calibri"/>
              </a:rPr>
              <a:t>2</a:t>
            </a:r>
            <a:r>
              <a:rPr lang="it-IT" sz="1800" dirty="0">
                <a:latin typeface="Comic Sans MS"/>
                <a:cs typeface="Calibri"/>
              </a:rPr>
              <a:t>SO</a:t>
            </a:r>
            <a:r>
              <a:rPr lang="it-IT" sz="1800" baseline="-25000" dirty="0">
                <a:latin typeface="Comic Sans MS"/>
                <a:cs typeface="Calibri"/>
              </a:rPr>
              <a:t>4</a:t>
            </a:r>
            <a:r>
              <a:rPr lang="it-IT" sz="1800" dirty="0">
                <a:latin typeface="Comic Sans MS"/>
                <a:cs typeface="Calibri"/>
              </a:rPr>
              <a:t>), che ricadono in forma di pioggia con un pH &lt; 5 (pioggia acida).</a:t>
            </a:r>
          </a:p>
          <a:p>
            <a:pPr>
              <a:spcBef>
                <a:spcPts val="480"/>
              </a:spcBef>
            </a:pPr>
            <a:r>
              <a:rPr lang="it-IT" sz="1800" dirty="0">
                <a:latin typeface="Comic Sans MS"/>
                <a:cs typeface="Calibri"/>
              </a:rPr>
              <a:t>Inoltre l'acidificazione delle acque comporta danni agli ecosistemi, a causa della loro limitata capacità tampone.</a:t>
            </a:r>
          </a:p>
          <a:p>
            <a:pPr marL="0" indent="0">
              <a:spcBef>
                <a:spcPts val="480"/>
              </a:spcBef>
              <a:buNone/>
            </a:pPr>
            <a:endParaRPr lang="it-IT" sz="1800" dirty="0">
              <a:latin typeface="Comic Sans MS" pitchFamily="66" charset="0"/>
              <a:cs typeface="Calibri"/>
            </a:endParaRPr>
          </a:p>
          <a:p>
            <a:pPr>
              <a:spcBef>
                <a:spcPts val="480"/>
              </a:spcBef>
            </a:pPr>
            <a:endParaRPr lang="it-IT" sz="1800" baseline="-25000" dirty="0">
              <a:latin typeface="Comic Sans MS" pitchFamily="66" charset="0"/>
              <a:cs typeface="Calibri"/>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3</a:t>
            </a:fld>
            <a:endParaRPr lang="it-IT" dirty="0"/>
          </a:p>
        </p:txBody>
      </p:sp>
      <p:pic>
        <p:nvPicPr>
          <p:cNvPr id="7" name="Immagine 14">
            <a:extLst>
              <a:ext uri="{FF2B5EF4-FFF2-40B4-BE49-F238E27FC236}">
                <a16:creationId xmlns:a16="http://schemas.microsoft.com/office/drawing/2014/main" id="{4A7B0990-365F-B24A-5A19-D79171512941}"/>
              </a:ext>
            </a:extLst>
          </p:cNvPr>
          <p:cNvPicPr>
            <a:picLocks noChangeAspect="1"/>
          </p:cNvPicPr>
          <p:nvPr/>
        </p:nvPicPr>
        <p:blipFill>
          <a:blip r:embed="rId4"/>
          <a:stretch>
            <a:fillRect/>
          </a:stretch>
        </p:blipFill>
        <p:spPr>
          <a:xfrm>
            <a:off x="8464731" y="81457"/>
            <a:ext cx="600892" cy="869051"/>
          </a:xfrm>
          <a:prstGeom prst="rect">
            <a:avLst/>
          </a:prstGeom>
        </p:spPr>
      </p:pic>
      <p:pic>
        <p:nvPicPr>
          <p:cNvPr id="4" name="Immagine 5">
            <a:extLst>
              <a:ext uri="{FF2B5EF4-FFF2-40B4-BE49-F238E27FC236}">
                <a16:creationId xmlns:a16="http://schemas.microsoft.com/office/drawing/2014/main" id="{6573A261-9FAE-3875-AB3A-ADBF2A3BA71F}"/>
              </a:ext>
            </a:extLst>
          </p:cNvPr>
          <p:cNvPicPr>
            <a:picLocks noChangeAspect="1"/>
          </p:cNvPicPr>
          <p:nvPr/>
        </p:nvPicPr>
        <p:blipFill>
          <a:blip r:embed="rId5"/>
          <a:stretch>
            <a:fillRect/>
          </a:stretch>
        </p:blipFill>
        <p:spPr>
          <a:xfrm>
            <a:off x="1580606" y="4373822"/>
            <a:ext cx="5982788" cy="2486413"/>
          </a:xfrm>
          <a:prstGeom prst="rect">
            <a:avLst/>
          </a:prstGeom>
        </p:spPr>
      </p:pic>
    </p:spTree>
    <p:extLst>
      <p:ext uri="{BB962C8B-B14F-4D97-AF65-F5344CB8AC3E}">
        <p14:creationId xmlns:p14="http://schemas.microsoft.com/office/powerpoint/2010/main" val="213188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Spettro Elettromagnetico</a:t>
            </a:r>
            <a:endParaRPr lang="it-IT" dirty="0"/>
          </a:p>
        </p:txBody>
      </p:sp>
      <p:sp>
        <p:nvSpPr>
          <p:cNvPr id="3" name="Segnaposto contenuto 2"/>
          <p:cNvSpPr>
            <a:spLocks noGrp="1"/>
          </p:cNvSpPr>
          <p:nvPr>
            <p:ph idx="1"/>
          </p:nvPr>
        </p:nvSpPr>
        <p:spPr>
          <a:xfrm>
            <a:off x="1115617" y="1272530"/>
            <a:ext cx="4577940" cy="5586401"/>
          </a:xfrm>
        </p:spPr>
        <p:txBody>
          <a:bodyPr vert="horz" lIns="91440" tIns="45720" rIns="91440" bIns="45720" rtlCol="0" anchor="t">
            <a:normAutofit/>
          </a:bodyPr>
          <a:lstStyle/>
          <a:p>
            <a:pPr>
              <a:spcBef>
                <a:spcPts val="480"/>
              </a:spcBef>
            </a:pPr>
            <a:r>
              <a:rPr lang="it-IT" sz="1800" b="1" dirty="0">
                <a:latin typeface="Comic Sans MS"/>
              </a:rPr>
              <a:t>Radiazione elettromagnetica: </a:t>
            </a:r>
            <a:r>
              <a:rPr lang="it-IT" sz="1800" dirty="0">
                <a:latin typeface="Comic Sans MS"/>
              </a:rPr>
              <a:t>perturbazione ondulatoria dei valori di campo elettrico (E) e magnetico (B) che oscillano nello spazio su piani tra loro perpendicolari.</a:t>
            </a:r>
            <a:endParaRPr lang="it-IT" dirty="0"/>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4</a:t>
            </a:fld>
            <a:endParaRPr lang="it-IT" dirty="0"/>
          </a:p>
        </p:txBody>
      </p:sp>
      <p:pic>
        <p:nvPicPr>
          <p:cNvPr id="4" name="Immagine 5">
            <a:extLst>
              <a:ext uri="{FF2B5EF4-FFF2-40B4-BE49-F238E27FC236}">
                <a16:creationId xmlns:a16="http://schemas.microsoft.com/office/drawing/2014/main" id="{8C7857EB-00C4-66D5-73F2-51FB44D71892}"/>
              </a:ext>
            </a:extLst>
          </p:cNvPr>
          <p:cNvPicPr>
            <a:picLocks noChangeAspect="1"/>
          </p:cNvPicPr>
          <p:nvPr/>
        </p:nvPicPr>
        <p:blipFill>
          <a:blip r:embed="rId4"/>
          <a:stretch>
            <a:fillRect/>
          </a:stretch>
        </p:blipFill>
        <p:spPr>
          <a:xfrm>
            <a:off x="6048100" y="1098373"/>
            <a:ext cx="2638696" cy="2205434"/>
          </a:xfrm>
          <a:prstGeom prst="rect">
            <a:avLst/>
          </a:prstGeom>
        </p:spPr>
      </p:pic>
      <p:pic>
        <p:nvPicPr>
          <p:cNvPr id="6" name="Immagine 6">
            <a:extLst>
              <a:ext uri="{FF2B5EF4-FFF2-40B4-BE49-F238E27FC236}">
                <a16:creationId xmlns:a16="http://schemas.microsoft.com/office/drawing/2014/main" id="{5AD102ED-6321-157C-1941-23384EF12D5E}"/>
              </a:ext>
            </a:extLst>
          </p:cNvPr>
          <p:cNvPicPr>
            <a:picLocks noChangeAspect="1"/>
          </p:cNvPicPr>
          <p:nvPr/>
        </p:nvPicPr>
        <p:blipFill>
          <a:blip r:embed="rId5"/>
          <a:stretch>
            <a:fillRect/>
          </a:stretch>
        </p:blipFill>
        <p:spPr>
          <a:xfrm>
            <a:off x="1018903" y="3787253"/>
            <a:ext cx="7511141" cy="3071728"/>
          </a:xfrm>
          <a:prstGeom prst="rect">
            <a:avLst/>
          </a:prstGeom>
        </p:spPr>
      </p:pic>
      <p:sp>
        <p:nvSpPr>
          <p:cNvPr id="7" name="Freccia a destra 6">
            <a:extLst>
              <a:ext uri="{FF2B5EF4-FFF2-40B4-BE49-F238E27FC236}">
                <a16:creationId xmlns:a16="http://schemas.microsoft.com/office/drawing/2014/main" id="{2E9EC4F0-5E50-D1A1-477C-DCF6E1E820A6}"/>
              </a:ext>
            </a:extLst>
          </p:cNvPr>
          <p:cNvSpPr/>
          <p:nvPr/>
        </p:nvSpPr>
        <p:spPr>
          <a:xfrm>
            <a:off x="1313471" y="3434878"/>
            <a:ext cx="6596740" cy="352699"/>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A669AA5-A60A-366D-23FA-6BDBA1738DDF}"/>
              </a:ext>
            </a:extLst>
          </p:cNvPr>
          <p:cNvSpPr txBox="1"/>
          <p:nvPr/>
        </p:nvSpPr>
        <p:spPr>
          <a:xfrm>
            <a:off x="3931921" y="3187337"/>
            <a:ext cx="176157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sz="1600" b="1" dirty="0">
                <a:latin typeface="Arial"/>
                <a:cs typeface="Calibri"/>
              </a:rPr>
              <a:t>ENERGIA</a:t>
            </a:r>
            <a:endParaRPr lang="it-IT" sz="1600" b="1">
              <a:latin typeface="Arial"/>
              <a:cs typeface="Arial"/>
            </a:endParaRPr>
          </a:p>
        </p:txBody>
      </p:sp>
      <p:pic>
        <p:nvPicPr>
          <p:cNvPr id="14" name="Immagine 14">
            <a:extLst>
              <a:ext uri="{FF2B5EF4-FFF2-40B4-BE49-F238E27FC236}">
                <a16:creationId xmlns:a16="http://schemas.microsoft.com/office/drawing/2014/main" id="{8E4DD27B-9DA2-D864-A7A1-2D2F2BEB970E}"/>
              </a:ext>
            </a:extLst>
          </p:cNvPr>
          <p:cNvPicPr>
            <a:picLocks noChangeAspect="1"/>
          </p:cNvPicPr>
          <p:nvPr/>
        </p:nvPicPr>
        <p:blipFill>
          <a:blip r:embed="rId6"/>
          <a:stretch>
            <a:fillRect/>
          </a:stretch>
        </p:blipFill>
        <p:spPr>
          <a:xfrm>
            <a:off x="8464731" y="81457"/>
            <a:ext cx="600892" cy="869051"/>
          </a:xfrm>
          <a:prstGeom prst="rect">
            <a:avLst/>
          </a:prstGeom>
        </p:spPr>
      </p:pic>
    </p:spTree>
    <p:extLst>
      <p:ext uri="{BB962C8B-B14F-4D97-AF65-F5344CB8AC3E}">
        <p14:creationId xmlns:p14="http://schemas.microsoft.com/office/powerpoint/2010/main" val="423356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Ozono</a:t>
            </a:r>
            <a:endParaRPr lang="it-IT" dirty="0"/>
          </a:p>
        </p:txBody>
      </p:sp>
      <p:sp>
        <p:nvSpPr>
          <p:cNvPr id="3" name="Segnaposto contenuto 2"/>
          <p:cNvSpPr>
            <a:spLocks noGrp="1"/>
          </p:cNvSpPr>
          <p:nvPr>
            <p:ph idx="1"/>
          </p:nvPr>
        </p:nvSpPr>
        <p:spPr>
          <a:xfrm>
            <a:off x="1115617" y="1272530"/>
            <a:ext cx="7347267" cy="5312081"/>
          </a:xfrm>
        </p:spPr>
        <p:txBody>
          <a:bodyPr vert="horz" lIns="91440" tIns="45720" rIns="91440" bIns="45720" rtlCol="0" anchor="t">
            <a:normAutofit/>
          </a:bodyPr>
          <a:lstStyle/>
          <a:p>
            <a:pPr>
              <a:spcBef>
                <a:spcPts val="480"/>
              </a:spcBef>
            </a:pPr>
            <a:r>
              <a:rPr lang="it-IT" sz="1800" dirty="0">
                <a:latin typeface="Comic Sans MS"/>
              </a:rPr>
              <a:t>L'ozono (O</a:t>
            </a:r>
            <a:r>
              <a:rPr lang="it-IT" sz="1800" baseline="-25000" dirty="0">
                <a:latin typeface="Comic Sans MS"/>
              </a:rPr>
              <a:t>3</a:t>
            </a:r>
            <a:r>
              <a:rPr lang="it-IT" sz="1800" dirty="0">
                <a:latin typeface="Comic Sans MS"/>
              </a:rPr>
              <a:t>) si trova in una fascia della stratosfera chiamata ozonosfera (30-40 km dal suolo), dove si forma e si distrugge continuamente mediante reazioni fotochimiche.</a:t>
            </a:r>
            <a:endParaRPr lang="it-IT" sz="1800" dirty="0">
              <a:latin typeface="Comic Sans MS" pitchFamily="66" charset="0"/>
            </a:endParaRPr>
          </a:p>
          <a:p>
            <a:pPr>
              <a:spcBef>
                <a:spcPts val="480"/>
              </a:spcBef>
            </a:pPr>
            <a:r>
              <a:rPr lang="it-IT" sz="1800" dirty="0">
                <a:latin typeface="Comic Sans MS"/>
              </a:rPr>
              <a:t>L'ozono assorbe la radiazione solare di lunghezza d'onda compresa tra i 200 e i 300 nm (UV-B). </a:t>
            </a:r>
          </a:p>
          <a:p>
            <a:pPr marL="0" indent="0">
              <a:spcBef>
                <a:spcPts val="480"/>
              </a:spcBef>
              <a:buNone/>
            </a:pPr>
            <a:endParaRPr lang="it-IT" sz="1800" dirty="0">
              <a:latin typeface="Comic Sans MS"/>
            </a:endParaRPr>
          </a:p>
          <a:p>
            <a:pPr marL="0" indent="0" algn="ctr">
              <a:spcBef>
                <a:spcPts val="480"/>
              </a:spcBef>
              <a:buNone/>
            </a:pPr>
            <a:r>
              <a:rPr lang="it-IT" sz="1800" b="1" dirty="0">
                <a:latin typeface="Comic Sans MS"/>
              </a:rPr>
              <a:t>REAZIONI DI CHAPMAN</a:t>
            </a:r>
            <a:endParaRPr lang="it-IT" b="1">
              <a:cs typeface="Calibri"/>
            </a:endParaRPr>
          </a:p>
          <a:p>
            <a:pPr marL="0" indent="0" algn="ctr">
              <a:spcBef>
                <a:spcPts val="480"/>
              </a:spcBef>
              <a:buNone/>
            </a:pPr>
            <a:r>
              <a:rPr lang="it-IT" sz="1800" dirty="0">
                <a:latin typeface="Comic Sans MS"/>
              </a:rPr>
              <a:t>O</a:t>
            </a:r>
            <a:r>
              <a:rPr lang="it-IT" sz="1800" baseline="-25000" dirty="0">
                <a:latin typeface="Comic Sans MS"/>
              </a:rPr>
              <a:t>2</a:t>
            </a:r>
            <a:r>
              <a:rPr lang="it-IT" sz="1800" dirty="0">
                <a:latin typeface="Comic Sans MS"/>
              </a:rPr>
              <a:t> + </a:t>
            </a:r>
            <a:r>
              <a:rPr lang="it-IT" sz="1800" dirty="0" err="1">
                <a:latin typeface="Comic Sans MS"/>
              </a:rPr>
              <a:t>hv</a:t>
            </a:r>
            <a:r>
              <a:rPr lang="it-IT" sz="1800" dirty="0">
                <a:latin typeface="Comic Sans MS"/>
              </a:rPr>
              <a:t> </a:t>
            </a:r>
            <a:r>
              <a:rPr lang="it-IT" sz="1800" dirty="0">
                <a:latin typeface="Cambria"/>
                <a:ea typeface="+mn-lt"/>
                <a:cs typeface="+mn-lt"/>
              </a:rPr>
              <a:t>→</a:t>
            </a:r>
            <a:r>
              <a:rPr lang="it-IT" sz="1800" dirty="0">
                <a:latin typeface="Comic Sans MS"/>
              </a:rPr>
              <a:t> 2O</a:t>
            </a:r>
            <a:r>
              <a:rPr lang="it-IT" sz="1800" b="1" dirty="0">
                <a:latin typeface="Comic Sans MS"/>
              </a:rPr>
              <a:t>·</a:t>
            </a:r>
            <a:r>
              <a:rPr lang="it-IT" sz="1800" dirty="0">
                <a:latin typeface="Comic Sans MS"/>
              </a:rPr>
              <a:t>   (INIZIO)</a:t>
            </a:r>
            <a:endParaRPr lang="it-IT">
              <a:latin typeface="Comic Sans MS"/>
            </a:endParaRPr>
          </a:p>
          <a:p>
            <a:pPr marL="0" indent="0" algn="ctr">
              <a:spcBef>
                <a:spcPts val="480"/>
              </a:spcBef>
              <a:buNone/>
            </a:pPr>
            <a:r>
              <a:rPr lang="it-IT" sz="1800" dirty="0">
                <a:latin typeface="Comic Sans MS"/>
              </a:rPr>
              <a:t>O</a:t>
            </a:r>
            <a:r>
              <a:rPr lang="it-IT" sz="1800" b="1" dirty="0">
                <a:latin typeface="Comic Sans MS"/>
              </a:rPr>
              <a:t>·</a:t>
            </a:r>
            <a:r>
              <a:rPr lang="it-IT" sz="1800" dirty="0">
                <a:latin typeface="Comic Sans MS"/>
              </a:rPr>
              <a:t> + O</a:t>
            </a:r>
            <a:r>
              <a:rPr lang="it-IT" sz="1800" baseline="-25000" dirty="0">
                <a:latin typeface="Comic Sans MS"/>
              </a:rPr>
              <a:t>2</a:t>
            </a:r>
            <a:r>
              <a:rPr lang="it-IT" sz="1800" dirty="0">
                <a:latin typeface="Comic Sans MS"/>
              </a:rPr>
              <a:t> </a:t>
            </a:r>
            <a:r>
              <a:rPr lang="it-IT" sz="1800" dirty="0">
                <a:latin typeface="Cambria"/>
                <a:ea typeface="+mn-lt"/>
                <a:cs typeface="+mn-lt"/>
              </a:rPr>
              <a:t>→</a:t>
            </a:r>
            <a:r>
              <a:rPr lang="it-IT" sz="1800" dirty="0">
                <a:latin typeface="Comic Sans MS"/>
              </a:rPr>
              <a:t> O</a:t>
            </a:r>
            <a:r>
              <a:rPr lang="it-IT" sz="1800" baseline="-25000" dirty="0">
                <a:latin typeface="Comic Sans MS"/>
              </a:rPr>
              <a:t>3</a:t>
            </a:r>
            <a:r>
              <a:rPr lang="it-IT" sz="1800" dirty="0">
                <a:latin typeface="Comic Sans MS"/>
              </a:rPr>
              <a:t>   (PROPAGAZIONE)</a:t>
            </a:r>
            <a:endParaRPr lang="it-IT">
              <a:latin typeface="Comic Sans MS"/>
            </a:endParaRPr>
          </a:p>
          <a:p>
            <a:pPr marL="0" indent="0" algn="ctr">
              <a:spcBef>
                <a:spcPts val="480"/>
              </a:spcBef>
              <a:buNone/>
            </a:pPr>
            <a:r>
              <a:rPr lang="it-IT" sz="1800" dirty="0">
                <a:latin typeface="Comic Sans MS"/>
              </a:rPr>
              <a:t>O</a:t>
            </a:r>
            <a:r>
              <a:rPr lang="it-IT" sz="1800" baseline="-25000" dirty="0">
                <a:latin typeface="Comic Sans MS"/>
              </a:rPr>
              <a:t>3</a:t>
            </a:r>
            <a:r>
              <a:rPr lang="it-IT" sz="1800" dirty="0">
                <a:latin typeface="Comic Sans MS"/>
              </a:rPr>
              <a:t> + </a:t>
            </a:r>
            <a:r>
              <a:rPr lang="it-IT" sz="1800" dirty="0" err="1">
                <a:latin typeface="Comic Sans MS"/>
              </a:rPr>
              <a:t>hv</a:t>
            </a:r>
            <a:r>
              <a:rPr lang="it-IT" sz="1800" dirty="0">
                <a:latin typeface="Comic Sans MS"/>
              </a:rPr>
              <a:t> </a:t>
            </a:r>
            <a:r>
              <a:rPr lang="it-IT" sz="1800" dirty="0">
                <a:latin typeface="Cambria"/>
                <a:ea typeface="+mn-lt"/>
                <a:cs typeface="+mn-lt"/>
              </a:rPr>
              <a:t>→</a:t>
            </a:r>
            <a:r>
              <a:rPr lang="it-IT" sz="1800" dirty="0">
                <a:latin typeface="Comic Sans MS"/>
              </a:rPr>
              <a:t> O</a:t>
            </a:r>
            <a:r>
              <a:rPr lang="it-IT" sz="1800" baseline="-25000" dirty="0">
                <a:latin typeface="Comic Sans MS"/>
              </a:rPr>
              <a:t>2</a:t>
            </a:r>
            <a:r>
              <a:rPr lang="it-IT" sz="1800" dirty="0">
                <a:latin typeface="Comic Sans MS"/>
              </a:rPr>
              <a:t> + O</a:t>
            </a:r>
            <a:r>
              <a:rPr lang="it-IT" sz="1800" b="1" dirty="0">
                <a:latin typeface="Comic Sans MS"/>
              </a:rPr>
              <a:t>·</a:t>
            </a:r>
            <a:r>
              <a:rPr lang="it-IT" sz="1800" dirty="0">
                <a:latin typeface="Comic Sans MS"/>
              </a:rPr>
              <a:t>   (SCHERMATURA)</a:t>
            </a:r>
            <a:endParaRPr lang="it-IT">
              <a:latin typeface="Comic Sans MS"/>
            </a:endParaRPr>
          </a:p>
          <a:p>
            <a:pPr marL="0" indent="0" algn="ctr">
              <a:spcBef>
                <a:spcPts val="480"/>
              </a:spcBef>
              <a:buNone/>
            </a:pPr>
            <a:r>
              <a:rPr lang="it-IT" sz="1800" dirty="0">
                <a:latin typeface="Comic Sans MS"/>
              </a:rPr>
              <a:t>2O</a:t>
            </a:r>
            <a:r>
              <a:rPr lang="it-IT" sz="1800" b="1" dirty="0">
                <a:latin typeface="Comic Sans MS"/>
              </a:rPr>
              <a:t>· </a:t>
            </a:r>
            <a:r>
              <a:rPr lang="it-IT" sz="1800" dirty="0">
                <a:latin typeface="Cambria"/>
                <a:ea typeface="+mn-lt"/>
                <a:cs typeface="+mn-lt"/>
              </a:rPr>
              <a:t>→</a:t>
            </a:r>
            <a:r>
              <a:rPr lang="it-IT" sz="1800" dirty="0">
                <a:latin typeface="Comic Sans MS"/>
              </a:rPr>
              <a:t> O</a:t>
            </a:r>
            <a:r>
              <a:rPr lang="it-IT" sz="1800" baseline="-25000" dirty="0">
                <a:latin typeface="Comic Sans MS"/>
              </a:rPr>
              <a:t>2</a:t>
            </a:r>
            <a:r>
              <a:rPr lang="it-IT" sz="1800" dirty="0">
                <a:latin typeface="Comic Sans MS"/>
              </a:rPr>
              <a:t>   (POCO PROBABILE)</a:t>
            </a:r>
            <a:endParaRPr lang="it-IT" sz="1800">
              <a:latin typeface="Comic Sans MS" pitchFamily="66" charset="0"/>
            </a:endParaRPr>
          </a:p>
          <a:p>
            <a:pPr marL="0" indent="0" algn="ctr">
              <a:spcBef>
                <a:spcPts val="480"/>
              </a:spcBef>
              <a:buNone/>
            </a:pPr>
            <a:r>
              <a:rPr lang="it-IT" sz="1800" dirty="0">
                <a:latin typeface="Comic Sans MS"/>
              </a:rPr>
              <a:t>O</a:t>
            </a:r>
            <a:r>
              <a:rPr lang="it-IT" sz="1800" b="1" dirty="0">
                <a:latin typeface="Comic Sans MS"/>
              </a:rPr>
              <a:t>·</a:t>
            </a:r>
            <a:r>
              <a:rPr lang="it-IT" sz="1800" dirty="0">
                <a:latin typeface="Comic Sans MS"/>
              </a:rPr>
              <a:t> + O</a:t>
            </a:r>
            <a:r>
              <a:rPr lang="it-IT" sz="1800" baseline="-25000" dirty="0">
                <a:latin typeface="Comic Sans MS"/>
              </a:rPr>
              <a:t>3</a:t>
            </a:r>
            <a:r>
              <a:rPr lang="it-IT" sz="1800" dirty="0">
                <a:latin typeface="Comic Sans MS"/>
              </a:rPr>
              <a:t> </a:t>
            </a:r>
            <a:r>
              <a:rPr lang="it-IT" sz="1800" dirty="0">
                <a:latin typeface="Cambria"/>
                <a:ea typeface="+mn-lt"/>
                <a:cs typeface="+mn-lt"/>
              </a:rPr>
              <a:t>→</a:t>
            </a:r>
            <a:r>
              <a:rPr lang="it-IT" sz="1800" dirty="0">
                <a:latin typeface="Comic Sans MS"/>
              </a:rPr>
              <a:t> 2O</a:t>
            </a:r>
            <a:r>
              <a:rPr lang="it-IT" sz="1800" baseline="-25000" dirty="0">
                <a:latin typeface="Comic Sans MS"/>
              </a:rPr>
              <a:t>2</a:t>
            </a:r>
            <a:r>
              <a:rPr lang="it-IT" sz="1800" dirty="0">
                <a:latin typeface="Comic Sans MS"/>
              </a:rPr>
              <a:t>   (FINE)</a:t>
            </a:r>
            <a:endParaRPr lang="it-IT" sz="1800" dirty="0">
              <a:latin typeface="Comic Sans MS" pitchFamily="66" charset="0"/>
            </a:endParaRPr>
          </a:p>
          <a:p>
            <a:pPr>
              <a:spcBef>
                <a:spcPts val="480"/>
              </a:spcBef>
            </a:pPr>
            <a:endParaRPr lang="it-IT" sz="1800" dirty="0">
              <a:latin typeface="Comic Sans MS"/>
            </a:endParaRPr>
          </a:p>
          <a:p>
            <a:pPr>
              <a:spcBef>
                <a:spcPts val="480"/>
              </a:spcBef>
            </a:pPr>
            <a:r>
              <a:rPr lang="it-IT" sz="1800" dirty="0">
                <a:latin typeface="Comic Sans MS"/>
              </a:rPr>
              <a:t>A livello della troposfera (0-15 km) l'ozono è un inquinante: oltre a essere fitotossico e </a:t>
            </a:r>
            <a:r>
              <a:rPr lang="it-IT" sz="1800" dirty="0" err="1">
                <a:latin typeface="Comic Sans MS"/>
              </a:rPr>
              <a:t>pneumotossico</a:t>
            </a:r>
            <a:r>
              <a:rPr lang="it-IT" sz="1800" dirty="0">
                <a:latin typeface="Comic Sans MS"/>
              </a:rPr>
              <a:t>, contribuisce alla produzione di smog.</a:t>
            </a:r>
            <a:endParaRPr lang="it-IT" sz="1800" dirty="0">
              <a:latin typeface="Comic Sans MS" pitchFamily="66" charset="0"/>
            </a:endParaRPr>
          </a:p>
          <a:p>
            <a:pPr>
              <a:spcBef>
                <a:spcPts val="480"/>
              </a:spcBef>
            </a:pPr>
            <a:endParaRPr lang="it-IT" sz="1800" dirty="0">
              <a:latin typeface="Comic Sans MS" pitchFamily="66" charset="0"/>
            </a:endParaRPr>
          </a:p>
          <a:p>
            <a:pPr>
              <a:spcBef>
                <a:spcPts val="480"/>
              </a:spcBef>
            </a:pPr>
            <a:endParaRPr lang="it-IT" sz="1800" dirty="0">
              <a:latin typeface="Comic Sans MS" pitchFamily="66" charset="0"/>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5</a:t>
            </a:fld>
            <a:endParaRPr lang="it-IT" dirty="0"/>
          </a:p>
        </p:txBody>
      </p:sp>
      <p:pic>
        <p:nvPicPr>
          <p:cNvPr id="6" name="Immagine 14">
            <a:extLst>
              <a:ext uri="{FF2B5EF4-FFF2-40B4-BE49-F238E27FC236}">
                <a16:creationId xmlns:a16="http://schemas.microsoft.com/office/drawing/2014/main" id="{03647665-5BDC-FBA7-0D2B-FD77556CB3E2}"/>
              </a:ext>
            </a:extLst>
          </p:cNvPr>
          <p:cNvPicPr>
            <a:picLocks noChangeAspect="1"/>
          </p:cNvPicPr>
          <p:nvPr/>
        </p:nvPicPr>
        <p:blipFill>
          <a:blip r:embed="rId4"/>
          <a:stretch>
            <a:fillRect/>
          </a:stretch>
        </p:blipFill>
        <p:spPr>
          <a:xfrm>
            <a:off x="8464731" y="81457"/>
            <a:ext cx="600892" cy="869051"/>
          </a:xfrm>
          <a:prstGeom prst="rect">
            <a:avLst/>
          </a:prstGeom>
        </p:spPr>
      </p:pic>
    </p:spTree>
    <p:extLst>
      <p:ext uri="{BB962C8B-B14F-4D97-AF65-F5344CB8AC3E}">
        <p14:creationId xmlns:p14="http://schemas.microsoft.com/office/powerpoint/2010/main" val="15549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Buco dell'Ozono</a:t>
            </a:r>
            <a:endParaRPr lang="it-IT" dirty="0"/>
          </a:p>
        </p:txBody>
      </p:sp>
      <p:sp>
        <p:nvSpPr>
          <p:cNvPr id="3" name="Segnaposto contenuto 2"/>
          <p:cNvSpPr>
            <a:spLocks noGrp="1"/>
          </p:cNvSpPr>
          <p:nvPr>
            <p:ph idx="1"/>
          </p:nvPr>
        </p:nvSpPr>
        <p:spPr>
          <a:xfrm>
            <a:off x="1115617" y="1272530"/>
            <a:ext cx="7699965" cy="5586401"/>
          </a:xfrm>
        </p:spPr>
        <p:txBody>
          <a:bodyPr vert="horz" lIns="91440" tIns="45720" rIns="91440" bIns="45720" rtlCol="0" anchor="t">
            <a:normAutofit/>
          </a:bodyPr>
          <a:lstStyle/>
          <a:p>
            <a:pPr>
              <a:spcBef>
                <a:spcPts val="480"/>
              </a:spcBef>
            </a:pPr>
            <a:r>
              <a:rPr lang="it-IT" sz="1800" dirty="0">
                <a:latin typeface="Comic Sans MS"/>
              </a:rPr>
              <a:t>Diversi meccanismi catalitici portano alla decomposizione dell'ozono nella stratosfera, come quelli dovuti a </a:t>
            </a:r>
            <a:r>
              <a:rPr lang="it-IT" sz="1800" dirty="0" err="1">
                <a:latin typeface="Comic Sans MS"/>
              </a:rPr>
              <a:t>ClO</a:t>
            </a:r>
            <a:r>
              <a:rPr lang="it-IT" sz="1800" baseline="-25000" dirty="0" err="1">
                <a:latin typeface="Comic Sans MS"/>
              </a:rPr>
              <a:t>x</a:t>
            </a:r>
            <a:r>
              <a:rPr lang="it-IT" sz="1800" dirty="0">
                <a:latin typeface="Comic Sans MS"/>
              </a:rPr>
              <a:t> (prodotti dai CFC) e NO</a:t>
            </a:r>
            <a:r>
              <a:rPr lang="it-IT" sz="1800" baseline="-25000" dirty="0">
                <a:latin typeface="Comic Sans MS"/>
              </a:rPr>
              <a:t>x</a:t>
            </a:r>
            <a:r>
              <a:rPr lang="it-IT" sz="1800" dirty="0">
                <a:latin typeface="Comic Sans MS"/>
              </a:rPr>
              <a:t> (sottoprodotti dei motori a combustione). </a:t>
            </a: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endParaRPr lang="it-IT" sz="1800" dirty="0">
              <a:latin typeface="Comic Sans MS"/>
              <a:ea typeface="+mn-lt"/>
              <a:cs typeface="+mn-lt"/>
            </a:endParaRPr>
          </a:p>
          <a:p>
            <a:pPr>
              <a:spcBef>
                <a:spcPts val="480"/>
              </a:spcBef>
            </a:pPr>
            <a:r>
              <a:rPr lang="it-IT" sz="1800" dirty="0">
                <a:latin typeface="Comic Sans MS"/>
                <a:ea typeface="+mn-lt"/>
                <a:cs typeface="+mn-lt"/>
              </a:rPr>
              <a:t>In teoria tali sostanze per diffusione dovrebbero sparpagliarsi per il mondo. Ma al Polo Sud durante l'inverno polare (tra dicembre e aprile) si forma il vortice antartico, un'area di bassa pressione che ne isola l'aria da quella del resto del pianeta. In tale situazione gli inquinanti non possono diffondere, ma si concentrano in tale zona.</a:t>
            </a:r>
            <a:endParaRPr lang="it-IT" sz="1800" dirty="0">
              <a:latin typeface="Comic Sans MS"/>
            </a:endParaRPr>
          </a:p>
          <a:p>
            <a:pPr>
              <a:spcBef>
                <a:spcPts val="480"/>
              </a:spcBef>
            </a:pPr>
            <a:endParaRPr lang="it-IT" sz="1800" dirty="0">
              <a:latin typeface="Comic Sans MS" pitchFamily="66" charset="0"/>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6</a:t>
            </a:fld>
            <a:endParaRPr lang="it-IT" dirty="0"/>
          </a:p>
        </p:txBody>
      </p:sp>
      <p:pic>
        <p:nvPicPr>
          <p:cNvPr id="4" name="Immagine 5">
            <a:extLst>
              <a:ext uri="{FF2B5EF4-FFF2-40B4-BE49-F238E27FC236}">
                <a16:creationId xmlns:a16="http://schemas.microsoft.com/office/drawing/2014/main" id="{88F6E02A-CCA3-8052-B88D-6563BD9D07B2}"/>
              </a:ext>
            </a:extLst>
          </p:cNvPr>
          <p:cNvPicPr>
            <a:picLocks noChangeAspect="1"/>
          </p:cNvPicPr>
          <p:nvPr/>
        </p:nvPicPr>
        <p:blipFill>
          <a:blip r:embed="rId4"/>
          <a:stretch>
            <a:fillRect/>
          </a:stretch>
        </p:blipFill>
        <p:spPr>
          <a:xfrm>
            <a:off x="5447214" y="2493372"/>
            <a:ext cx="2939141" cy="2419895"/>
          </a:xfrm>
          <a:prstGeom prst="rect">
            <a:avLst/>
          </a:prstGeom>
        </p:spPr>
      </p:pic>
      <p:pic>
        <p:nvPicPr>
          <p:cNvPr id="6" name="Immagine 6">
            <a:extLst>
              <a:ext uri="{FF2B5EF4-FFF2-40B4-BE49-F238E27FC236}">
                <a16:creationId xmlns:a16="http://schemas.microsoft.com/office/drawing/2014/main" id="{AB5C81BC-B1B2-135C-A557-7C7C8027F973}"/>
              </a:ext>
            </a:extLst>
          </p:cNvPr>
          <p:cNvPicPr>
            <a:picLocks noChangeAspect="1"/>
          </p:cNvPicPr>
          <p:nvPr/>
        </p:nvPicPr>
        <p:blipFill>
          <a:blip r:embed="rId5"/>
          <a:stretch>
            <a:fillRect/>
          </a:stretch>
        </p:blipFill>
        <p:spPr>
          <a:xfrm>
            <a:off x="1645921" y="2419052"/>
            <a:ext cx="3383279" cy="2555473"/>
          </a:xfrm>
          <a:prstGeom prst="rect">
            <a:avLst/>
          </a:prstGeom>
        </p:spPr>
      </p:pic>
      <p:pic>
        <p:nvPicPr>
          <p:cNvPr id="11" name="Immagine 14">
            <a:extLst>
              <a:ext uri="{FF2B5EF4-FFF2-40B4-BE49-F238E27FC236}">
                <a16:creationId xmlns:a16="http://schemas.microsoft.com/office/drawing/2014/main" id="{71BD00DF-0E2F-836E-0FC2-FA0190469EC0}"/>
              </a:ext>
            </a:extLst>
          </p:cNvPr>
          <p:cNvPicPr>
            <a:picLocks noChangeAspect="1"/>
          </p:cNvPicPr>
          <p:nvPr/>
        </p:nvPicPr>
        <p:blipFill>
          <a:blip r:embed="rId6"/>
          <a:stretch>
            <a:fillRect/>
          </a:stretch>
        </p:blipFill>
        <p:spPr>
          <a:xfrm>
            <a:off x="8464731" y="81457"/>
            <a:ext cx="600892" cy="869051"/>
          </a:xfrm>
          <a:prstGeom prst="rect">
            <a:avLst/>
          </a:prstGeom>
        </p:spPr>
      </p:pic>
    </p:spTree>
    <p:extLst>
      <p:ext uri="{BB962C8B-B14F-4D97-AF65-F5344CB8AC3E}">
        <p14:creationId xmlns:p14="http://schemas.microsoft.com/office/powerpoint/2010/main" val="103145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Effetto Serra</a:t>
            </a:r>
            <a:endParaRPr lang="it-IT" dirty="0"/>
          </a:p>
        </p:txBody>
      </p:sp>
      <p:sp>
        <p:nvSpPr>
          <p:cNvPr id="3" name="Segnaposto contenuto 2"/>
          <p:cNvSpPr>
            <a:spLocks noGrp="1"/>
          </p:cNvSpPr>
          <p:nvPr>
            <p:ph idx="1"/>
          </p:nvPr>
        </p:nvSpPr>
        <p:spPr>
          <a:xfrm>
            <a:off x="1115617" y="1272530"/>
            <a:ext cx="5805846" cy="5586401"/>
          </a:xfrm>
        </p:spPr>
        <p:txBody>
          <a:bodyPr vert="horz" lIns="91440" tIns="45720" rIns="91440" bIns="45720" rtlCol="0" anchor="t">
            <a:normAutofit/>
          </a:bodyPr>
          <a:lstStyle/>
          <a:p>
            <a:pPr>
              <a:spcBef>
                <a:spcPts val="480"/>
              </a:spcBef>
            </a:pPr>
            <a:r>
              <a:rPr lang="it-IT" sz="1800" dirty="0">
                <a:latin typeface="Comic Sans MS"/>
              </a:rPr>
              <a:t>La Terra assorbe la radiazione solare principalmente alla superficie. Una parte viene </a:t>
            </a:r>
            <a:r>
              <a:rPr lang="it-IT" sz="1800" dirty="0" err="1">
                <a:latin typeface="Comic Sans MS"/>
              </a:rPr>
              <a:t>reirradiata</a:t>
            </a:r>
            <a:r>
              <a:rPr lang="it-IT" sz="1800" dirty="0">
                <a:latin typeface="Comic Sans MS"/>
              </a:rPr>
              <a:t> nello spazio come radiazione IR.</a:t>
            </a:r>
            <a:endParaRPr lang="it-IT" dirty="0">
              <a:latin typeface="Calibri"/>
              <a:cs typeface="Calibri"/>
            </a:endParaRPr>
          </a:p>
          <a:p>
            <a:pPr>
              <a:spcBef>
                <a:spcPts val="480"/>
              </a:spcBef>
            </a:pPr>
            <a:endParaRPr lang="it-IT" sz="1800" dirty="0">
              <a:latin typeface="Comic Sans MS"/>
            </a:endParaRPr>
          </a:p>
          <a:p>
            <a:pPr>
              <a:spcBef>
                <a:spcPts val="480"/>
              </a:spcBef>
            </a:pPr>
            <a:r>
              <a:rPr lang="it-IT" sz="1800" dirty="0">
                <a:latin typeface="Comic Sans MS"/>
              </a:rPr>
              <a:t>L'effetto serra è il riassorbimento della radiazione IR da parte di alcuni componenti gassosi atmosferici in traccia (gas serra).</a:t>
            </a:r>
            <a:endParaRPr lang="it-IT">
              <a:cs typeface="Calibri"/>
            </a:endParaRPr>
          </a:p>
          <a:p>
            <a:pPr>
              <a:spcBef>
                <a:spcPts val="480"/>
              </a:spcBef>
            </a:pPr>
            <a:endParaRPr lang="it-IT" sz="1800" dirty="0">
              <a:latin typeface="Comic Sans MS"/>
            </a:endParaRPr>
          </a:p>
          <a:p>
            <a:pPr>
              <a:spcBef>
                <a:spcPts val="480"/>
              </a:spcBef>
            </a:pPr>
            <a:r>
              <a:rPr lang="it-IT" sz="1800" dirty="0">
                <a:latin typeface="Comic Sans MS"/>
              </a:rPr>
              <a:t>Perché una molecola assorba nell'IR deve avere almeno un momento di dipolo parziale (ovvero solo le molecole polari e apolari): a seguito di tale interazione la molecola vibra rilasciando calore.</a:t>
            </a:r>
            <a:endParaRPr lang="it-IT" dirty="0"/>
          </a:p>
          <a:p>
            <a:pPr>
              <a:spcBef>
                <a:spcPts val="480"/>
              </a:spcBef>
            </a:pPr>
            <a:endParaRPr lang="it-IT" sz="1800" dirty="0">
              <a:latin typeface="Comic Sans MS"/>
            </a:endParaRPr>
          </a:p>
          <a:p>
            <a:pPr>
              <a:spcBef>
                <a:spcPts val="480"/>
              </a:spcBef>
            </a:pPr>
            <a:r>
              <a:rPr lang="it-IT" sz="1800" dirty="0">
                <a:latin typeface="Comic Sans MS"/>
              </a:rPr>
              <a:t>È assolutamente desiderabile: senza effetto serra la temperatura superficiale media della Terra sarebbe di -18 °C invece che di +15 °C. Il problema è una sua eccessiva intensificazione, dovuta alle emissioni di CO</a:t>
            </a:r>
            <a:r>
              <a:rPr lang="it-IT" sz="1800" baseline="-25000" dirty="0">
                <a:latin typeface="Comic Sans MS"/>
              </a:rPr>
              <a:t>2</a:t>
            </a:r>
            <a:r>
              <a:rPr lang="it-IT" sz="1800" dirty="0">
                <a:latin typeface="Comic Sans MS"/>
              </a:rPr>
              <a:t> e a inquinanti.</a:t>
            </a:r>
            <a:endParaRPr lang="it-IT" dirty="0">
              <a:latin typeface="Calibri"/>
              <a:cs typeface="Calibri"/>
            </a:endParaRPr>
          </a:p>
          <a:p>
            <a:pPr>
              <a:spcBef>
                <a:spcPts val="480"/>
              </a:spcBef>
            </a:pPr>
            <a:endParaRPr lang="it-IT" sz="1800" dirty="0">
              <a:latin typeface="Comic Sans MS"/>
              <a:cs typeface="Times New Roman"/>
            </a:endParaRPr>
          </a:p>
          <a:p>
            <a:pPr marL="0" indent="0">
              <a:spcBef>
                <a:spcPts val="480"/>
              </a:spcBef>
              <a:buNone/>
            </a:pPr>
            <a:endParaRPr lang="it-IT" sz="1800" dirty="0">
              <a:latin typeface="Comic Sans MS" pitchFamily="66" charset="0"/>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7</a:t>
            </a:fld>
            <a:endParaRPr lang="it-IT" dirty="0"/>
          </a:p>
        </p:txBody>
      </p:sp>
      <p:pic>
        <p:nvPicPr>
          <p:cNvPr id="7" name="Immagine 9">
            <a:extLst>
              <a:ext uri="{FF2B5EF4-FFF2-40B4-BE49-F238E27FC236}">
                <a16:creationId xmlns:a16="http://schemas.microsoft.com/office/drawing/2014/main" id="{C29EA7CF-539F-E2BC-D0C6-E628BDF230A4}"/>
              </a:ext>
            </a:extLst>
          </p:cNvPr>
          <p:cNvPicPr>
            <a:picLocks noChangeAspect="1"/>
          </p:cNvPicPr>
          <p:nvPr/>
        </p:nvPicPr>
        <p:blipFill>
          <a:blip r:embed="rId4"/>
          <a:stretch>
            <a:fillRect/>
          </a:stretch>
        </p:blipFill>
        <p:spPr>
          <a:xfrm>
            <a:off x="7014754" y="1378129"/>
            <a:ext cx="1946366" cy="1946366"/>
          </a:xfrm>
          <a:prstGeom prst="rect">
            <a:avLst/>
          </a:prstGeom>
        </p:spPr>
      </p:pic>
      <p:pic>
        <p:nvPicPr>
          <p:cNvPr id="10" name="Immagine 11" descr="Immagine che contiene interni&#10;&#10;Descrizione generata automaticamente">
            <a:extLst>
              <a:ext uri="{FF2B5EF4-FFF2-40B4-BE49-F238E27FC236}">
                <a16:creationId xmlns:a16="http://schemas.microsoft.com/office/drawing/2014/main" id="{3F5BEEF9-04EC-94F4-3EA0-8ECBFEB93A86}"/>
              </a:ext>
            </a:extLst>
          </p:cNvPr>
          <p:cNvPicPr>
            <a:picLocks noChangeAspect="1"/>
          </p:cNvPicPr>
          <p:nvPr/>
        </p:nvPicPr>
        <p:blipFill>
          <a:blip r:embed="rId5"/>
          <a:stretch>
            <a:fillRect/>
          </a:stretch>
        </p:blipFill>
        <p:spPr>
          <a:xfrm>
            <a:off x="7021013" y="3719103"/>
            <a:ext cx="2116728" cy="1313906"/>
          </a:xfrm>
          <a:prstGeom prst="rect">
            <a:avLst/>
          </a:prstGeom>
        </p:spPr>
      </p:pic>
      <p:pic>
        <p:nvPicPr>
          <p:cNvPr id="6" name="Immagine 14">
            <a:extLst>
              <a:ext uri="{FF2B5EF4-FFF2-40B4-BE49-F238E27FC236}">
                <a16:creationId xmlns:a16="http://schemas.microsoft.com/office/drawing/2014/main" id="{8FAE8AB9-63EC-529A-6487-129D463C5F2B}"/>
              </a:ext>
            </a:extLst>
          </p:cNvPr>
          <p:cNvPicPr>
            <a:picLocks noChangeAspect="1"/>
          </p:cNvPicPr>
          <p:nvPr/>
        </p:nvPicPr>
        <p:blipFill>
          <a:blip r:embed="rId6"/>
          <a:stretch>
            <a:fillRect/>
          </a:stretch>
        </p:blipFill>
        <p:spPr>
          <a:xfrm>
            <a:off x="8464731" y="81457"/>
            <a:ext cx="600892" cy="869051"/>
          </a:xfrm>
          <a:prstGeom prst="rect">
            <a:avLst/>
          </a:prstGeom>
        </p:spPr>
      </p:pic>
      <p:sp>
        <p:nvSpPr>
          <p:cNvPr id="4" name="CasellaDiTesto 3">
            <a:extLst>
              <a:ext uri="{FF2B5EF4-FFF2-40B4-BE49-F238E27FC236}">
                <a16:creationId xmlns:a16="http://schemas.microsoft.com/office/drawing/2014/main" id="{D77E567A-708F-0B9B-4DE2-04306C886793}"/>
              </a:ext>
            </a:extLst>
          </p:cNvPr>
          <p:cNvSpPr txBox="1"/>
          <p:nvPr/>
        </p:nvSpPr>
        <p:spPr>
          <a:xfrm>
            <a:off x="7014755" y="5394959"/>
            <a:ext cx="1944459"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1600" dirty="0">
                <a:latin typeface="Comic Sans MS"/>
                <a:cs typeface="Calibri"/>
              </a:rPr>
              <a:t>H</a:t>
            </a:r>
            <a:r>
              <a:rPr lang="it-IT" sz="1600" baseline="-25000" dirty="0">
                <a:latin typeface="Comic Sans MS"/>
                <a:cs typeface="Calibri"/>
              </a:rPr>
              <a:t>2</a:t>
            </a:r>
            <a:r>
              <a:rPr lang="it-IT" sz="1600" dirty="0">
                <a:latin typeface="Comic Sans MS"/>
                <a:cs typeface="Calibri"/>
              </a:rPr>
              <a:t>O è il principale gas serra</a:t>
            </a:r>
            <a:r>
              <a:rPr lang="it-IT" sz="1600" dirty="0">
                <a:cs typeface="Calibri"/>
              </a:rPr>
              <a:t> (⅔), </a:t>
            </a:r>
            <a:r>
              <a:rPr lang="it-IT" sz="1600" dirty="0">
                <a:latin typeface="Comic Sans MS"/>
                <a:cs typeface="Calibri"/>
              </a:rPr>
              <a:t>poi segue la CO</a:t>
            </a:r>
            <a:r>
              <a:rPr lang="it-IT" sz="1600" baseline="-25000" dirty="0">
                <a:latin typeface="Comic Sans MS"/>
                <a:cs typeface="Calibri"/>
              </a:rPr>
              <a:t>2</a:t>
            </a:r>
            <a:r>
              <a:rPr lang="it-IT" sz="1600" dirty="0">
                <a:cs typeface="Calibri"/>
              </a:rPr>
              <a:t> (¼).</a:t>
            </a:r>
            <a:endParaRPr lang="it-IT" dirty="0"/>
          </a:p>
        </p:txBody>
      </p:sp>
    </p:spTree>
    <p:extLst>
      <p:ext uri="{BB962C8B-B14F-4D97-AF65-F5344CB8AC3E}">
        <p14:creationId xmlns:p14="http://schemas.microsoft.com/office/powerpoint/2010/main" val="84865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it-IT" sz="2800" b="1" dirty="0">
                <a:latin typeface="Comic Sans MS"/>
              </a:rPr>
              <a:t>Regolamento CLP</a:t>
            </a:r>
            <a:endParaRPr lang="it-IT" dirty="0"/>
          </a:p>
        </p:txBody>
      </p:sp>
      <p:sp>
        <p:nvSpPr>
          <p:cNvPr id="3" name="Segnaposto contenuto 2"/>
          <p:cNvSpPr>
            <a:spLocks noGrp="1"/>
          </p:cNvSpPr>
          <p:nvPr>
            <p:ph idx="1"/>
          </p:nvPr>
        </p:nvSpPr>
        <p:spPr>
          <a:xfrm>
            <a:off x="1115617" y="1194153"/>
            <a:ext cx="7046821" cy="5664778"/>
          </a:xfrm>
        </p:spPr>
        <p:txBody>
          <a:bodyPr vert="horz" lIns="91440" tIns="45720" rIns="91440" bIns="45720" rtlCol="0" anchor="t">
            <a:normAutofit/>
          </a:bodyPr>
          <a:lstStyle/>
          <a:p>
            <a:pPr>
              <a:spcBef>
                <a:spcPts val="480"/>
              </a:spcBef>
            </a:pPr>
            <a:r>
              <a:rPr lang="it-IT" sz="1800" dirty="0">
                <a:latin typeface="Comic Sans MS"/>
              </a:rPr>
              <a:t>Le etichette dei prodotti chimici riportano una dicitura con un sistema numerico preceduto da una lettera: sono le frasi H (indicazioni di pericolo) e le frasi P (consigli di prudenza). </a:t>
            </a:r>
            <a:endParaRPr lang="it-IT" dirty="0">
              <a:latin typeface="Calibri"/>
              <a:cs typeface="Calibri"/>
            </a:endParaRPr>
          </a:p>
          <a:p>
            <a:pPr>
              <a:spcBef>
                <a:spcPts val="480"/>
              </a:spcBef>
            </a:pPr>
            <a:r>
              <a:rPr lang="it-IT" sz="1800" b="1" dirty="0">
                <a:latin typeface="Comic Sans MS"/>
              </a:rPr>
              <a:t>Frasi H:</a:t>
            </a:r>
            <a:r>
              <a:rPr lang="it-IT" sz="1800" dirty="0">
                <a:latin typeface="Comic Sans MS"/>
              </a:rPr>
              <a:t> pericolo fisico (200-299), pericolo per la salute (300-399), pericolo per l’ambiente (400-499). </a:t>
            </a:r>
            <a:endParaRPr lang="it-IT">
              <a:latin typeface="Calibri"/>
              <a:cs typeface="Calibri"/>
            </a:endParaRPr>
          </a:p>
          <a:p>
            <a:pPr>
              <a:spcBef>
                <a:spcPts val="480"/>
              </a:spcBef>
            </a:pPr>
            <a:r>
              <a:rPr lang="it-IT" sz="1800" b="1" dirty="0">
                <a:latin typeface="Comic Sans MS"/>
              </a:rPr>
              <a:t>Frasi P:</a:t>
            </a:r>
            <a:r>
              <a:rPr lang="it-IT" sz="1800" dirty="0">
                <a:latin typeface="Comic Sans MS"/>
              </a:rPr>
              <a:t> generale (100), prevenzione (200), reazione (300), conservazione (400), smaltimento (500).</a:t>
            </a:r>
            <a:endParaRPr lang="it-IT">
              <a:cs typeface="Calibri"/>
            </a:endParaRPr>
          </a:p>
          <a:p>
            <a:pPr marL="0" indent="0">
              <a:spcBef>
                <a:spcPts val="480"/>
              </a:spcBef>
              <a:buNone/>
            </a:pPr>
            <a:endParaRPr lang="it-IT" sz="1800" dirty="0">
              <a:latin typeface="Comic Sans MS" pitchFamily="66" charset="0"/>
            </a:endParaRPr>
          </a:p>
          <a:p>
            <a:pPr>
              <a:spcBef>
                <a:spcPts val="480"/>
              </a:spcBef>
            </a:pPr>
            <a:endParaRPr lang="it-IT" sz="1800" dirty="0">
              <a:latin typeface="Comic Sans MS" pitchFamily="66" charset="0"/>
            </a:endParaRPr>
          </a:p>
        </p:txBody>
      </p:sp>
      <p:sp>
        <p:nvSpPr>
          <p:cNvPr id="5" name="CasellaDiTesto 4"/>
          <p:cNvSpPr txBox="1"/>
          <p:nvPr/>
        </p:nvSpPr>
        <p:spPr>
          <a:xfrm rot="16200000">
            <a:off x="-2556709" y="3215076"/>
            <a:ext cx="5985790" cy="400110"/>
          </a:xfrm>
          <a:prstGeom prst="rect">
            <a:avLst/>
          </a:prstGeom>
          <a:noFill/>
        </p:spPr>
        <p:txBody>
          <a:bodyPr wrap="square" lIns="91440" tIns="45720" rIns="91440" bIns="45720" rtlCol="0" anchor="t">
            <a:spAutoFit/>
          </a:bodyPr>
          <a:lstStyle/>
          <a:p>
            <a:pPr algn="ctr"/>
            <a:r>
              <a:rPr lang="it-IT" sz="2000" b="1" dirty="0">
                <a:latin typeface="Comic Sans MS"/>
              </a:rPr>
              <a:t>Chimica – Chimica dell'Ambiente</a:t>
            </a:r>
            <a:endParaRPr lang="it-IT" sz="2000" b="1" dirty="0">
              <a:latin typeface="Comic Sans MS" pitchFamily="66"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8" y="6118919"/>
            <a:ext cx="755576" cy="700824"/>
          </a:xfrm>
          <a:prstGeom prst="rect">
            <a:avLst/>
          </a:prstGeom>
        </p:spPr>
      </p:pic>
      <p:sp>
        <p:nvSpPr>
          <p:cNvPr id="9" name="Segnaposto numero diapositiva 8"/>
          <p:cNvSpPr>
            <a:spLocks noGrp="1"/>
          </p:cNvSpPr>
          <p:nvPr>
            <p:ph type="sldNum" sz="quarter" idx="12"/>
          </p:nvPr>
        </p:nvSpPr>
        <p:spPr/>
        <p:txBody>
          <a:bodyPr/>
          <a:lstStyle/>
          <a:p>
            <a:fld id="{4F7A42BF-FB0D-42CD-B747-984691BFF700}" type="slidenum">
              <a:rPr lang="it-IT" smtClean="0"/>
              <a:t>8</a:t>
            </a:fld>
            <a:endParaRPr lang="it-IT" dirty="0"/>
          </a:p>
        </p:txBody>
      </p:sp>
      <p:pic>
        <p:nvPicPr>
          <p:cNvPr id="4" name="Immagine 6" descr="Immagine che contiene testo, edificio, grafica vettoriale&#10;&#10;Descrizione generata automaticamente">
            <a:extLst>
              <a:ext uri="{FF2B5EF4-FFF2-40B4-BE49-F238E27FC236}">
                <a16:creationId xmlns:a16="http://schemas.microsoft.com/office/drawing/2014/main" id="{54B191CC-0F52-7144-5A41-A66E1786FEB1}"/>
              </a:ext>
            </a:extLst>
          </p:cNvPr>
          <p:cNvPicPr>
            <a:picLocks noChangeAspect="1"/>
          </p:cNvPicPr>
          <p:nvPr/>
        </p:nvPicPr>
        <p:blipFill>
          <a:blip r:embed="rId4"/>
          <a:stretch>
            <a:fillRect/>
          </a:stretch>
        </p:blipFill>
        <p:spPr>
          <a:xfrm>
            <a:off x="1645923" y="3327848"/>
            <a:ext cx="5995849" cy="3546396"/>
          </a:xfrm>
          <a:prstGeom prst="rect">
            <a:avLst/>
          </a:prstGeom>
        </p:spPr>
      </p:pic>
      <p:pic>
        <p:nvPicPr>
          <p:cNvPr id="10" name="Immagine 14">
            <a:extLst>
              <a:ext uri="{FF2B5EF4-FFF2-40B4-BE49-F238E27FC236}">
                <a16:creationId xmlns:a16="http://schemas.microsoft.com/office/drawing/2014/main" id="{8D27F4D1-B107-D8E5-644C-214C93FEC543}"/>
              </a:ext>
            </a:extLst>
          </p:cNvPr>
          <p:cNvPicPr>
            <a:picLocks noChangeAspect="1"/>
          </p:cNvPicPr>
          <p:nvPr/>
        </p:nvPicPr>
        <p:blipFill>
          <a:blip r:embed="rId5"/>
          <a:stretch>
            <a:fillRect/>
          </a:stretch>
        </p:blipFill>
        <p:spPr>
          <a:xfrm>
            <a:off x="8464731" y="81457"/>
            <a:ext cx="600892" cy="869051"/>
          </a:xfrm>
          <a:prstGeom prst="rect">
            <a:avLst/>
          </a:prstGeom>
        </p:spPr>
      </p:pic>
    </p:spTree>
    <p:extLst>
      <p:ext uri="{BB962C8B-B14F-4D97-AF65-F5344CB8AC3E}">
        <p14:creationId xmlns:p14="http://schemas.microsoft.com/office/powerpoint/2010/main" val="40109433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616</Words>
  <Application>Microsoft Office PowerPoint</Application>
  <PresentationFormat>Presentazione su schermo (4:3)</PresentationFormat>
  <Paragraphs>129</Paragraphs>
  <Slides>8</Slides>
  <Notes>8</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Inquinamento</vt:lpstr>
      <vt:lpstr>Aria</vt:lpstr>
      <vt:lpstr>Acque</vt:lpstr>
      <vt:lpstr>Spettro Elettromagnetico</vt:lpstr>
      <vt:lpstr>Ozono</vt:lpstr>
      <vt:lpstr>Buco dell'Ozono</vt:lpstr>
      <vt:lpstr>Effetto Serra</vt:lpstr>
      <vt:lpstr>Regolamento CLP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Customer</dc:creator>
  <cp:lastModifiedBy>Marco Lazzara</cp:lastModifiedBy>
  <cp:revision>2013</cp:revision>
  <dcterms:created xsi:type="dcterms:W3CDTF">2014-09-17T07:08:42Z</dcterms:created>
  <dcterms:modified xsi:type="dcterms:W3CDTF">2022-10-09T15:56:02Z</dcterms:modified>
</cp:coreProperties>
</file>