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66" r:id="rId2"/>
    <p:sldId id="381" r:id="rId3"/>
    <p:sldId id="382" r:id="rId4"/>
    <p:sldId id="383" r:id="rId5"/>
    <p:sldId id="384" r:id="rId6"/>
    <p:sldId id="386" r:id="rId7"/>
    <p:sldId id="388" r:id="rId8"/>
  </p:sldIdLst>
  <p:sldSz cx="12192000" cy="6858000"/>
  <p:notesSz cx="10234613" cy="70993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3EFF"/>
    <a:srgbClr val="FF7C80"/>
    <a:srgbClr val="FF6600"/>
    <a:srgbClr val="A8A400"/>
    <a:srgbClr val="0000FF"/>
    <a:srgbClr val="33CC33"/>
    <a:srgbClr val="0099FF"/>
    <a:srgbClr val="FF8685"/>
    <a:srgbClr val="EE7F8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207" autoAdjust="0"/>
    <p:restoredTop sz="94660"/>
  </p:normalViewPr>
  <p:slideViewPr>
    <p:cSldViewPr>
      <p:cViewPr varScale="1">
        <p:scale>
          <a:sx n="80" d="100"/>
          <a:sy n="80" d="100"/>
        </p:scale>
        <p:origin x="108" y="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272" y="-78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C7FE88B3-5003-ADAC-F0F3-9A2644C60A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AC52F926-1719-27C8-D14D-6242A62AF89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B03FDE3C-0F7D-C737-510A-9EC9B8F18E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364CEE3B-641C-7FFC-4EDF-C50AA5AF6E1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AFAED349-C5E1-18C2-E079-07F9D658C4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1138" y="531813"/>
            <a:ext cx="4730750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004BF3C0-C2E7-FA3D-BD2C-C88352E625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5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2425C575-8A61-CABD-C31E-B536AE1C1A4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59B8C096-0DE8-1D53-4DEC-C3EBB441D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40CF7E4-DD35-4EA8-875F-669475EC77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109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5235D5-E590-C921-1D35-29B929BD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B6F0-7ACE-41A9-8A1D-B6A02723E960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9BFE4A-92CB-63A6-B282-363CE655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0DE05F-4F1E-7375-1748-F6FA832B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BAF7F-6DC2-4D1A-BE69-E95663D597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54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840F78-61D1-231F-F425-F6C88CB2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9242-C1CF-407A-B411-532F2BFAD285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0DFEE6-5FA9-C2BD-F625-BB315F100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2CE693-A796-3124-E138-E5C3BF8F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2EFB-7704-4219-9322-1B209D3A4E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151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16F35D-1B0B-030D-5B80-C387E6FC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C908C-EE96-4145-9170-5342185949C6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B80E8B-CEAB-AF7C-6F27-3C32113D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47EA4A-362E-49DA-9B5F-8BD5A4D7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DB40-7C59-4452-A4BA-987E5ADFF55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403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8DD0DC-BAE4-6E9C-E93B-E3D657DA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F4226-29C1-4216-A4BC-F13C2853F27F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9260E9-21DD-2127-7F42-7173F42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39083D-2A69-B93E-0A78-52276CFE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4F6AB-172C-45AE-B442-8C5519D852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401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01683-9947-40B0-967C-D941EDCC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63F9-30BD-48CF-BFBB-B3FDD78FA1A3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CBAFB2-A01B-9971-6E9E-F93D2346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D44B74-955C-478B-1F87-5AD458BA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8E041-BA70-411D-ADDE-1B3E71BA0D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565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FED0C82-2092-50FE-AECB-ADA646FB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9C12-28AA-445D-BFDA-0FD2FB60392A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A5A10BC-4EA3-2420-9937-1ADAB1A9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4372A9A-9D3A-9A82-4CED-790AF681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2F5C-EAA6-4C3F-97C8-E37E111299E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353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F593E84-850E-90BB-3BE3-7812516C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F43C-C117-4C4C-8254-4891C167BD7F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E3C7B27-6368-5D5D-4AFF-8A51ACFD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A11829D-300E-A14D-3E4D-5309B91C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0AD8-1B51-40D3-8896-D18873F82A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415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371AA9B-E7F6-E0B2-812D-0FA89B37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51E6-C700-4F71-8497-6C50173A6BDC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B11B2B4-60EF-A623-0507-19676F0F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F62349-E4A2-6348-F7D3-1A060615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14F3-21A0-4D26-B472-9863B1FD81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162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9DF3D1B-BC2C-EAC8-6AD2-8A55B764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2EAC-B692-4FE8-A17E-497BDBC07C29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A9E16CD-B6D4-BF1E-94F6-3DD774B5F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2C947C5-A4CF-B057-DAB3-EDCD706C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43504-F3CA-485B-B1EB-FCDA76B3A4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964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27B1B62-A4B9-2DD8-8407-B074D8C1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8BAE8-5F86-4E15-B36B-3D1865053C4A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727A2C4-7D59-715C-4935-2DDF40E7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8CA087F-9092-CE42-57FA-EAE15258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D71F-5B77-4FF7-BD4B-608D01BD366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287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78E2FB9-6E74-7414-D72D-A2AE657F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72F55-BC94-4665-AAE4-0C96EB3B311C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2EF34A7-9B41-75DD-4CB2-B159B942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34A1D83-490F-C457-5C68-7D278765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28A5-C633-41A4-86B3-9210AF019B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583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CF83864-D28B-B720-CBA8-F83ED2A5D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  <a:endParaRPr lang="en-US" altLang="it-I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B9DBCE1-4893-4374-42B6-1D28764BD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FC0EB0-B8AC-C47E-32B4-BAAB7A0C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C07F47-B7F3-4917-89B6-A7967BAD2800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67FB7F-6BF9-4BA7-3454-90F57EEE2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9D64AD-279F-686B-0A9D-A6F5081AA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7CEE13-4805-427D-B434-58EA928108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16E7A1DB-558E-CD44-694D-1DE6AEE508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13" y="5549119"/>
            <a:ext cx="1357646" cy="1206216"/>
          </a:xfrm>
          <a:prstGeom prst="rect">
            <a:avLst/>
          </a:prstGeom>
        </p:spPr>
      </p:pic>
      <p:sp>
        <p:nvSpPr>
          <p:cNvPr id="26" name="Segnaposto numero diapositiva 3">
            <a:extLst>
              <a:ext uri="{FF2B5EF4-FFF2-40B4-BE49-F238E27FC236}">
                <a16:creationId xmlns:a16="http://schemas.microsoft.com/office/drawing/2014/main" xmlns="" id="{CB54EA76-2C0C-F444-0170-2543988CD897}"/>
              </a:ext>
            </a:extLst>
          </p:cNvPr>
          <p:cNvSpPr txBox="1">
            <a:spLocks/>
          </p:cNvSpPr>
          <p:nvPr/>
        </p:nvSpPr>
        <p:spPr>
          <a:xfrm>
            <a:off x="11093570" y="6478588"/>
            <a:ext cx="9461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fld id="{F4A316A2-5372-40C4-908A-03FD5DFCBA93}" type="slidenum">
              <a:rPr lang="it-IT" altLang="it-IT" smtClean="0"/>
              <a:pPr algn="r"/>
              <a:t>1</a:t>
            </a:fld>
            <a:endParaRPr lang="it-IT" altLang="it-IT" dirty="0"/>
          </a:p>
        </p:txBody>
      </p:sp>
      <p:pic>
        <p:nvPicPr>
          <p:cNvPr id="13314" name="Picture 2" descr="Enhancer - Wikiped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t="2397" r="1158" b="3931"/>
          <a:stretch/>
        </p:blipFill>
        <p:spPr bwMode="auto">
          <a:xfrm>
            <a:off x="1591744" y="1233072"/>
            <a:ext cx="93610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726581" y="111125"/>
            <a:ext cx="6681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it-IT" sz="2800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Enhancer</a:t>
            </a:r>
            <a:endParaRPr lang="it-IT" sz="28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4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F37F5E5-3651-0E1D-C2F7-5A9F63074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A2C333F-0550-24B5-E192-BEA4DC999C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13" y="5549119"/>
            <a:ext cx="1357646" cy="1206216"/>
          </a:xfrm>
          <a:prstGeom prst="rect">
            <a:avLst/>
          </a:prstGeom>
        </p:spPr>
      </p:pic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xmlns="" id="{922B4DA8-5170-4827-CD25-74162D7F88D6}"/>
              </a:ext>
            </a:extLst>
          </p:cNvPr>
          <p:cNvSpPr txBox="1">
            <a:spLocks/>
          </p:cNvSpPr>
          <p:nvPr/>
        </p:nvSpPr>
        <p:spPr>
          <a:xfrm>
            <a:off x="11093570" y="6478588"/>
            <a:ext cx="9461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fld id="{F4A316A2-5372-40C4-908A-03FD5DFCBA93}" type="slidenum">
              <a:rPr lang="it-IT" altLang="it-IT" smtClean="0"/>
              <a:pPr algn="r"/>
              <a:t>2</a:t>
            </a:fld>
            <a:endParaRPr lang="it-IT" altLang="it-IT" dirty="0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xmlns="" id="{BA9940B5-8048-EEC3-9D56-DA6FABEB6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000" y="108000"/>
            <a:ext cx="209704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3200" b="1" dirty="0" err="1" smtClean="0">
                <a:solidFill>
                  <a:srgbClr val="A8A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</a:t>
            </a:r>
            <a:r>
              <a:rPr lang="it-IT" altLang="it-IT" sz="3200" b="1" dirty="0" err="1">
                <a:solidFill>
                  <a:srgbClr val="A8A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it-IT" altLang="it-IT" sz="3200" b="1" dirty="0" err="1" smtClean="0">
                <a:solidFill>
                  <a:srgbClr val="A8A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slocasi</a:t>
            </a:r>
            <a:endParaRPr lang="it-IT" altLang="it-IT" sz="3200" b="1" dirty="0">
              <a:solidFill>
                <a:srgbClr val="A8A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9458" name="Picture 2" descr="Fosforilazione ossidativa | ChemH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22" y="1052736"/>
            <a:ext cx="8616404" cy="51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3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F37F5E5-3651-0E1D-C2F7-5A9F63074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A2C333F-0550-24B5-E192-BEA4DC999C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13" y="5549119"/>
            <a:ext cx="1357646" cy="1206216"/>
          </a:xfrm>
          <a:prstGeom prst="rect">
            <a:avLst/>
          </a:prstGeom>
        </p:spPr>
      </p:pic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xmlns="" id="{922B4DA8-5170-4827-CD25-74162D7F88D6}"/>
              </a:ext>
            </a:extLst>
          </p:cNvPr>
          <p:cNvSpPr txBox="1">
            <a:spLocks/>
          </p:cNvSpPr>
          <p:nvPr/>
        </p:nvSpPr>
        <p:spPr>
          <a:xfrm>
            <a:off x="11093570" y="6478588"/>
            <a:ext cx="9461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fld id="{F4A316A2-5372-40C4-908A-03FD5DFCBA93}" type="slidenum">
              <a:rPr lang="it-IT" altLang="it-IT" smtClean="0"/>
              <a:pPr algn="r"/>
              <a:t>3</a:t>
            </a:fld>
            <a:endParaRPr lang="it-IT" altLang="it-IT" dirty="0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xmlns="" id="{BA9940B5-8048-EEC3-9D56-DA6FABEB6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339" y="108000"/>
            <a:ext cx="216437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idrofobica</a:t>
            </a:r>
            <a:endParaRPr lang="it-IT" altLang="it-IT" sz="32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7650" name="Picture 2" descr="Hydrophobic Interactions - Chemistry LibreTex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052736"/>
            <a:ext cx="9728153" cy="52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6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F37F5E5-3651-0E1D-C2F7-5A9F63074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A2C333F-0550-24B5-E192-BEA4DC999C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13" y="5549119"/>
            <a:ext cx="1357646" cy="1206216"/>
          </a:xfrm>
          <a:prstGeom prst="rect">
            <a:avLst/>
          </a:prstGeom>
        </p:spPr>
      </p:pic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xmlns="" id="{922B4DA8-5170-4827-CD25-74162D7F88D6}"/>
              </a:ext>
            </a:extLst>
          </p:cNvPr>
          <p:cNvSpPr txBox="1">
            <a:spLocks/>
          </p:cNvSpPr>
          <p:nvPr/>
        </p:nvSpPr>
        <p:spPr>
          <a:xfrm>
            <a:off x="11093570" y="6478588"/>
            <a:ext cx="9461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fld id="{F4A316A2-5372-40C4-908A-03FD5DFCBA93}" type="slidenum">
              <a:rPr lang="it-IT" altLang="it-IT" smtClean="0"/>
              <a:pPr algn="r"/>
              <a:t>4</a:t>
            </a:fld>
            <a:endParaRPr lang="it-IT" altLang="it-IT" dirty="0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xmlns="" id="{BA9940B5-8048-EEC3-9D56-DA6FABEB6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780" y="108000"/>
            <a:ext cx="211949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32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mannosio</a:t>
            </a:r>
            <a:endParaRPr lang="it-IT" altLang="it-IT" sz="3200" b="1" dirty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9698" name="Picture 2" descr="Mannose 6-Phosphate (M6P) – M6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1"/>
          <a:stretch/>
        </p:blipFill>
        <p:spPr bwMode="auto">
          <a:xfrm>
            <a:off x="2207568" y="836712"/>
            <a:ext cx="8564178" cy="564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9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F37F5E5-3651-0E1D-C2F7-5A9F63074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A2C333F-0550-24B5-E192-BEA4DC999C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13" y="5549119"/>
            <a:ext cx="1357646" cy="1206216"/>
          </a:xfrm>
          <a:prstGeom prst="rect">
            <a:avLst/>
          </a:prstGeom>
        </p:spPr>
      </p:pic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xmlns="" id="{922B4DA8-5170-4827-CD25-74162D7F88D6}"/>
              </a:ext>
            </a:extLst>
          </p:cNvPr>
          <p:cNvSpPr txBox="1">
            <a:spLocks/>
          </p:cNvSpPr>
          <p:nvPr/>
        </p:nvSpPr>
        <p:spPr>
          <a:xfrm>
            <a:off x="11093570" y="6478588"/>
            <a:ext cx="9461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fld id="{F4A316A2-5372-40C4-908A-03FD5DFCBA93}" type="slidenum">
              <a:rPr lang="it-IT" altLang="it-IT" smtClean="0"/>
              <a:pPr algn="r"/>
              <a:t>5</a:t>
            </a:fld>
            <a:endParaRPr lang="it-IT" altLang="it-IT" dirty="0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xmlns="" id="{BA9940B5-8048-EEC3-9D56-DA6FABEB6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796" y="108000"/>
            <a:ext cx="12474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3200" b="1" dirty="0" err="1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TuRC</a:t>
            </a:r>
            <a:endParaRPr lang="it-IT" altLang="it-IT" sz="3200" b="1" dirty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0722" name="Picture 2" descr="γ-tubulin ring complex (γ-TuRC)nucleates assembly of a microtubule by  forming a template corresponding to the (−) end. -triyambak.org - Triyambak  Life Sci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00" y="975064"/>
            <a:ext cx="4764848" cy="549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863752" y="836712"/>
            <a:ext cx="100811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63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F37F5E5-3651-0E1D-C2F7-5A9F63074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A2C333F-0550-24B5-E192-BEA4DC999C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13" y="5549119"/>
            <a:ext cx="1357646" cy="1206216"/>
          </a:xfrm>
          <a:prstGeom prst="rect">
            <a:avLst/>
          </a:prstGeom>
        </p:spPr>
      </p:pic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xmlns="" id="{922B4DA8-5170-4827-CD25-74162D7F88D6}"/>
              </a:ext>
            </a:extLst>
          </p:cNvPr>
          <p:cNvSpPr txBox="1">
            <a:spLocks/>
          </p:cNvSpPr>
          <p:nvPr/>
        </p:nvSpPr>
        <p:spPr>
          <a:xfrm>
            <a:off x="11093570" y="6478588"/>
            <a:ext cx="9461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fld id="{F4A316A2-5372-40C4-908A-03FD5DFCBA93}" type="slidenum">
              <a:rPr lang="it-IT" altLang="it-IT" smtClean="0"/>
              <a:pPr algn="r"/>
              <a:t>6</a:t>
            </a:fld>
            <a:endParaRPr lang="it-IT" altLang="it-IT" dirty="0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xmlns="" id="{BA9940B5-8048-EEC3-9D56-DA6FABEB6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357" y="108000"/>
            <a:ext cx="107433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NOS</a:t>
            </a:r>
            <a:endParaRPr lang="it-IT" altLang="it-IT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1746" name="Picture 2" descr="Biomedicines 08 00277 g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07" y="1019974"/>
            <a:ext cx="5688632" cy="556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3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F37F5E5-3651-0E1D-C2F7-5A9F63074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A2C333F-0550-24B5-E192-BEA4DC999C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13" y="5549119"/>
            <a:ext cx="1357646" cy="1206216"/>
          </a:xfrm>
          <a:prstGeom prst="rect">
            <a:avLst/>
          </a:prstGeom>
        </p:spPr>
      </p:pic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xmlns="" id="{922B4DA8-5170-4827-CD25-74162D7F88D6}"/>
              </a:ext>
            </a:extLst>
          </p:cNvPr>
          <p:cNvSpPr txBox="1">
            <a:spLocks/>
          </p:cNvSpPr>
          <p:nvPr/>
        </p:nvSpPr>
        <p:spPr>
          <a:xfrm>
            <a:off x="11093570" y="6478588"/>
            <a:ext cx="9461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fld id="{F4A316A2-5372-40C4-908A-03FD5DFCBA93}" type="slidenum">
              <a:rPr lang="it-IT" altLang="it-IT" smtClean="0"/>
              <a:pPr algn="r"/>
              <a:t>7</a:t>
            </a:fld>
            <a:endParaRPr lang="it-IT" altLang="it-IT" dirty="0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xmlns="" id="{BA9940B5-8048-EEC3-9D56-DA6FABEB6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844" y="108000"/>
            <a:ext cx="31213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3200" b="1" dirty="0" err="1" smtClean="0">
                <a:solidFill>
                  <a:srgbClr val="B43E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retinoblastoma</a:t>
            </a:r>
            <a:endParaRPr lang="it-IT" altLang="it-IT" sz="3200" b="1" dirty="0">
              <a:solidFill>
                <a:srgbClr val="B43E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2770" name="Picture 2" descr="Frontiers | Retinoblastoma-E2F Transcription Factor Interplay Is Essential  for Testicular Development and Male Fertil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445" y="1184386"/>
            <a:ext cx="5722163" cy="54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23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86</TotalTime>
  <Words>14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Dip. Univ. Torino</dc:creator>
  <cp:lastModifiedBy>saletta</cp:lastModifiedBy>
  <cp:revision>363</cp:revision>
  <dcterms:created xsi:type="dcterms:W3CDTF">2013-07-25T15:23:13Z</dcterms:created>
  <dcterms:modified xsi:type="dcterms:W3CDTF">2025-11-14T14:13:54Z</dcterms:modified>
</cp:coreProperties>
</file>